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bookmarkIdSeed="24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7" r:id="rId2"/>
    <p:sldId id="377" r:id="rId3"/>
    <p:sldId id="378" r:id="rId4"/>
    <p:sldId id="369" r:id="rId5"/>
    <p:sldId id="370" r:id="rId6"/>
    <p:sldId id="371" r:id="rId7"/>
    <p:sldId id="432" r:id="rId8"/>
    <p:sldId id="380" r:id="rId9"/>
    <p:sldId id="437" r:id="rId10"/>
    <p:sldId id="430" r:id="rId11"/>
    <p:sldId id="438" r:id="rId12"/>
    <p:sldId id="413" r:id="rId13"/>
    <p:sldId id="419" r:id="rId14"/>
    <p:sldId id="420" r:id="rId15"/>
    <p:sldId id="421" r:id="rId16"/>
    <p:sldId id="422" r:id="rId17"/>
    <p:sldId id="423" r:id="rId18"/>
    <p:sldId id="384" r:id="rId19"/>
    <p:sldId id="414" r:id="rId20"/>
    <p:sldId id="433" r:id="rId21"/>
    <p:sldId id="439" r:id="rId22"/>
    <p:sldId id="429" r:id="rId23"/>
    <p:sldId id="424" r:id="rId24"/>
    <p:sldId id="416" r:id="rId25"/>
    <p:sldId id="446" r:id="rId26"/>
    <p:sldId id="425" r:id="rId27"/>
    <p:sldId id="426" r:id="rId28"/>
    <p:sldId id="427" r:id="rId29"/>
    <p:sldId id="428" r:id="rId30"/>
    <p:sldId id="374" r:id="rId31"/>
  </p:sldIdLst>
  <p:sldSz cx="9144000" cy="6858000" type="screen4x3"/>
  <p:notesSz cx="6854825" cy="9750425"/>
  <p:embeddedFontLst>
    <p:embeddedFont>
      <p:font typeface="Cambria Math" panose="02040503050406030204" pitchFamily="18" charset="0"/>
      <p:regular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FFCC"/>
    <a:srgbClr val="CCECFF"/>
    <a:srgbClr val="FF9999"/>
    <a:srgbClr val="99CCFF"/>
    <a:srgbClr val="6699FF"/>
    <a:srgbClr val="FF0000"/>
    <a:srgbClr val="FF7C80"/>
    <a:srgbClr val="A5002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60364" autoAdjust="0"/>
  </p:normalViewPr>
  <p:slideViewPr>
    <p:cSldViewPr>
      <p:cViewPr varScale="1">
        <p:scale>
          <a:sx n="57" d="100"/>
          <a:sy n="57" d="100"/>
        </p:scale>
        <p:origin x="205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59"/>
    </p:cViewPr>
  </p:sorterViewPr>
  <p:notesViewPr>
    <p:cSldViewPr>
      <p:cViewPr varScale="1">
        <p:scale>
          <a:sx n="70" d="100"/>
          <a:sy n="70" d="100"/>
        </p:scale>
        <p:origin x="297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na\Desktop\&#1044;&#1080;&#1089;&#1089;&#1077;&#1088;\dropbox\1.%20&#1058;&#1077;&#1082;&#1089;&#1090;%20&#1076;&#1080;&#1089;&#1089;&#1077;&#1088;&#1090;&#1072;&#1094;&#1080;&#1080;\2015.09.19%20-%20&#1069;&#1082;&#1089;&#1087;&#1077;&#1088;&#1080;&#1084;&#1077;&#1085;&#1090;&#1099;%20(&#1074;%20&#1076;&#1080;&#1089;&#1089;&#1077;&#1088;&#1090;&#1072;&#1094;&#1080;&#1102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na\Desktop\&#1044;&#1080;&#1089;&#1089;&#1077;&#1088;\2015.09.19%20-%20&#1069;&#1082;&#1089;&#1087;&#1077;&#1088;&#1080;&#1084;&#1077;&#1085;&#1090;&#1099;%20(&#1074;%20&#1076;&#1080;&#1089;&#1089;&#1077;&#1088;&#1090;&#1072;&#1094;&#1080;&#1102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na\Desktop\&#1044;&#1080;&#1089;&#1089;&#1077;&#1088;\2015.09.19%20-%20&#1069;&#1082;&#1089;&#1087;&#1077;&#1088;&#1080;&#1084;&#1077;&#1085;&#1090;&#1099;%20(&#1074;%20&#1076;&#1080;&#1089;&#1089;&#1077;&#1088;&#1090;&#1072;&#1094;&#1080;&#1102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na\Dropbox\&#1044;&#1080;&#1089;&#1089;&#1077;&#1088;&#1090;&#1072;&#1094;&#1080;&#1103;%20&#1048;&#1074;&#1072;&#1085;&#1086;&#1074;&#1086;&#1081;\1.%20&#1058;&#1077;&#1082;&#1089;&#1090;%20&#1076;&#1080;&#1089;&#1089;&#1077;&#1088;&#1090;&#1072;&#1094;&#1080;&#1080;\2015.09.19%20-%20&#1069;&#1082;&#1089;&#1087;&#1077;&#1088;&#1080;&#1084;&#1077;&#1085;&#1090;&#1099;%20(&#1074;%20&#1076;&#1080;&#1089;&#1089;&#1077;&#1088;&#1090;&#1072;&#1094;&#1080;&#1102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121269679713"/>
          <c:y val="8.3281750632741514E-2"/>
          <c:w val="0.81624373423910246"/>
          <c:h val="0.76205564438470719"/>
        </c:manualLayout>
      </c:layout>
      <c:lineChart>
        <c:grouping val="standard"/>
        <c:varyColors val="0"/>
        <c:ser>
          <c:idx val="4"/>
          <c:order val="0"/>
          <c:tx>
            <c:strRef>
              <c:f>'Баланс загрузки'!$A$14</c:f>
              <c:strCache>
                <c:ptCount val="1"/>
                <c:pt idx="0">
                  <c:v>80-20</c:v>
                </c:pt>
              </c:strCache>
            </c:strRef>
          </c:tx>
          <c:spPr>
            <a:ln w="15875">
              <a:solidFill>
                <a:schemeClr val="tx1"/>
              </a:solidFill>
              <a:prstDash val="lgDash"/>
            </a:ln>
          </c:spPr>
          <c:marker>
            <c:symbol val="triangle"/>
            <c:size val="8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'Баланс загрузки'!$B$14:$I$14</c:f>
              <c:numCache>
                <c:formatCode>General</c:formatCode>
                <c:ptCount val="8"/>
                <c:pt idx="0">
                  <c:v>3.7532999999999999</c:v>
                </c:pt>
                <c:pt idx="1">
                  <c:v>2.7351999999999999</c:v>
                </c:pt>
                <c:pt idx="2">
                  <c:v>2.1819999999999999</c:v>
                </c:pt>
                <c:pt idx="3">
                  <c:v>1.7504</c:v>
                </c:pt>
                <c:pt idx="4">
                  <c:v>1.4626999999999999</c:v>
                </c:pt>
                <c:pt idx="5">
                  <c:v>1.2189000000000001</c:v>
                </c:pt>
                <c:pt idx="6">
                  <c:v>1.0535000000000001</c:v>
                </c:pt>
                <c:pt idx="7">
                  <c:v>0.88470000000000004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'Баланс загрузки'!$B$12:$I$12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60</c:v>
                      </c:pt>
                      <c:pt idx="1">
                        <c:v>200</c:v>
                      </c:pt>
                      <c:pt idx="2">
                        <c:v>600</c:v>
                      </c:pt>
                      <c:pt idx="3" formatCode="#,##0">
                        <c:v>2000</c:v>
                      </c:pt>
                      <c:pt idx="4" formatCode="#,##0">
                        <c:v>6000</c:v>
                      </c:pt>
                      <c:pt idx="5" formatCode="#,##0">
                        <c:v>20000</c:v>
                      </c:pt>
                      <c:pt idx="6" formatCode="#,##0">
                        <c:v>60000</c:v>
                      </c:pt>
                      <c:pt idx="7" formatCode="#,##0">
                        <c:v>200000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78C0-47FC-8EC2-E51F5B313CF7}"/>
            </c:ext>
          </c:extLst>
        </c:ser>
        <c:ser>
          <c:idx val="0"/>
          <c:order val="1"/>
          <c:tx>
            <c:strRef>
              <c:f>'Баланс загрузки'!$A$15</c:f>
              <c:strCache>
                <c:ptCount val="1"/>
                <c:pt idx="0">
                  <c:v>65-20</c:v>
                </c:pt>
              </c:strCache>
            </c:strRef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square"/>
            <c:size val="7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'Баланс загрузки'!$B$15:$I$15</c:f>
              <c:numCache>
                <c:formatCode>General</c:formatCode>
                <c:ptCount val="8"/>
                <c:pt idx="0">
                  <c:v>2.8849999999999998</c:v>
                </c:pt>
                <c:pt idx="1">
                  <c:v>1.9502999999999999</c:v>
                </c:pt>
                <c:pt idx="2">
                  <c:v>1.431</c:v>
                </c:pt>
                <c:pt idx="3">
                  <c:v>1.0449999999999999</c:v>
                </c:pt>
                <c:pt idx="4">
                  <c:v>0.80930000000000002</c:v>
                </c:pt>
                <c:pt idx="5">
                  <c:v>0.62990000000000002</c:v>
                </c:pt>
                <c:pt idx="6">
                  <c:v>0.62019999999999997</c:v>
                </c:pt>
                <c:pt idx="7">
                  <c:v>0.7248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'Баланс загрузки'!$B$12:$I$12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60</c:v>
                      </c:pt>
                      <c:pt idx="1">
                        <c:v>200</c:v>
                      </c:pt>
                      <c:pt idx="2">
                        <c:v>600</c:v>
                      </c:pt>
                      <c:pt idx="3" formatCode="#,##0">
                        <c:v>2000</c:v>
                      </c:pt>
                      <c:pt idx="4" formatCode="#,##0">
                        <c:v>6000</c:v>
                      </c:pt>
                      <c:pt idx="5" formatCode="#,##0">
                        <c:v>20000</c:v>
                      </c:pt>
                      <c:pt idx="6" formatCode="#,##0">
                        <c:v>60000</c:v>
                      </c:pt>
                      <c:pt idx="7" formatCode="#,##0">
                        <c:v>200000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78C0-47FC-8EC2-E51F5B313CF7}"/>
            </c:ext>
          </c:extLst>
        </c:ser>
        <c:ser>
          <c:idx val="5"/>
          <c:order val="2"/>
          <c:tx>
            <c:strRef>
              <c:f>'Баланс загрузки'!$A$16</c:f>
              <c:strCache>
                <c:ptCount val="1"/>
                <c:pt idx="0">
                  <c:v>45-20</c:v>
                </c:pt>
              </c:strCache>
            </c:strRef>
          </c:tx>
          <c:spPr>
            <a:ln w="15875">
              <a:solidFill>
                <a:schemeClr val="tx1"/>
              </a:solidFill>
              <a:prstDash val="lgDashDot"/>
            </a:ln>
          </c:spPr>
          <c:marker>
            <c:symbol val="diamond"/>
            <c:size val="9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'Баланс загрузки'!$B$16:$I$16</c:f>
              <c:numCache>
                <c:formatCode>General</c:formatCode>
                <c:ptCount val="8"/>
                <c:pt idx="0">
                  <c:v>1.7463</c:v>
                </c:pt>
                <c:pt idx="1">
                  <c:v>0.99970000000000003</c:v>
                </c:pt>
                <c:pt idx="2">
                  <c:v>0.64970000000000006</c:v>
                </c:pt>
                <c:pt idx="3">
                  <c:v>0.57650000000000001</c:v>
                </c:pt>
                <c:pt idx="4">
                  <c:v>0.51270000000000004</c:v>
                </c:pt>
                <c:pt idx="5">
                  <c:v>0.4244</c:v>
                </c:pt>
                <c:pt idx="6">
                  <c:v>0.4627</c:v>
                </c:pt>
                <c:pt idx="7">
                  <c:v>0.58830000000000005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'Баланс загрузки'!$B$12:$I$12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60</c:v>
                      </c:pt>
                      <c:pt idx="1">
                        <c:v>200</c:v>
                      </c:pt>
                      <c:pt idx="2">
                        <c:v>600</c:v>
                      </c:pt>
                      <c:pt idx="3" formatCode="#,##0">
                        <c:v>2000</c:v>
                      </c:pt>
                      <c:pt idx="4" formatCode="#,##0">
                        <c:v>6000</c:v>
                      </c:pt>
                      <c:pt idx="5" formatCode="#,##0">
                        <c:v>20000</c:v>
                      </c:pt>
                      <c:pt idx="6" formatCode="#,##0">
                        <c:v>60000</c:v>
                      </c:pt>
                      <c:pt idx="7" formatCode="#,##0">
                        <c:v>200000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78C0-47FC-8EC2-E51F5B313CF7}"/>
            </c:ext>
          </c:extLst>
        </c:ser>
        <c:ser>
          <c:idx val="1"/>
          <c:order val="3"/>
          <c:tx>
            <c:strRef>
              <c:f>'Баланс загрузки'!$A$13</c:f>
              <c:strCache>
                <c:ptCount val="1"/>
                <c:pt idx="0">
                  <c:v>Uniform</c:v>
                </c:pt>
              </c:strCache>
            </c:strRef>
          </c:tx>
          <c:spPr>
            <a:ln w="15875"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'Баланс загрузки'!$B$13:$I$13</c:f>
              <c:numCache>
                <c:formatCode>General</c:formatCode>
                <c:ptCount val="8"/>
                <c:pt idx="0">
                  <c:v>0.57199999999999995</c:v>
                </c:pt>
                <c:pt idx="1">
                  <c:v>0.4849</c:v>
                </c:pt>
                <c:pt idx="2">
                  <c:v>0.43070000000000003</c:v>
                </c:pt>
                <c:pt idx="3">
                  <c:v>0.41620000000000001</c:v>
                </c:pt>
                <c:pt idx="4">
                  <c:v>0.41489999999999999</c:v>
                </c:pt>
                <c:pt idx="5">
                  <c:v>0.4224</c:v>
                </c:pt>
                <c:pt idx="6">
                  <c:v>0.45469999999999999</c:v>
                </c:pt>
                <c:pt idx="7">
                  <c:v>0.59689999999999999</c:v>
                </c:pt>
              </c:numCache>
            </c:numRef>
          </c: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'Баланс загрузки'!$B$12:$I$12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60</c:v>
                      </c:pt>
                      <c:pt idx="1">
                        <c:v>200</c:v>
                      </c:pt>
                      <c:pt idx="2">
                        <c:v>600</c:v>
                      </c:pt>
                      <c:pt idx="3" formatCode="#,##0">
                        <c:v>2000</c:v>
                      </c:pt>
                      <c:pt idx="4" formatCode="#,##0">
                        <c:v>6000</c:v>
                      </c:pt>
                      <c:pt idx="5" formatCode="#,##0">
                        <c:v>20000</c:v>
                      </c:pt>
                      <c:pt idx="6" formatCode="#,##0">
                        <c:v>60000</c:v>
                      </c:pt>
                      <c:pt idx="7" formatCode="#,##0">
                        <c:v>200000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78C0-47FC-8EC2-E51F5B313CF7}"/>
            </c:ext>
          </c:extLst>
        </c:ser>
        <c:ser>
          <c:idx val="2"/>
          <c:order val="4"/>
          <c:tx>
            <c:v>65-20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triangle"/>
            <c:size val="11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val>
            <c:numRef>
              <c:f>{}</c:f>
              <c:extLst xmlns:c15="http://schemas.microsoft.com/office/drawing/2012/chart"/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'Баланс загрузки'!$B$12:$I$12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60</c:v>
                      </c:pt>
                      <c:pt idx="1">
                        <c:v>200</c:v>
                      </c:pt>
                      <c:pt idx="2">
                        <c:v>600</c:v>
                      </c:pt>
                      <c:pt idx="3" formatCode="#,##0">
                        <c:v>2000</c:v>
                      </c:pt>
                      <c:pt idx="4" formatCode="#,##0">
                        <c:v>6000</c:v>
                      </c:pt>
                      <c:pt idx="5" formatCode="#,##0">
                        <c:v>20000</c:v>
                      </c:pt>
                      <c:pt idx="6" formatCode="#,##0">
                        <c:v>60000</c:v>
                      </c:pt>
                      <c:pt idx="7" formatCode="#,##0">
                        <c:v>200000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78C0-47FC-8EC2-E51F5B313CF7}"/>
            </c:ext>
          </c:extLst>
        </c:ser>
        <c:ser>
          <c:idx val="3"/>
          <c:order val="5"/>
          <c:tx>
            <c:v>45-20</c:v>
          </c:tx>
          <c:spPr>
            <a:ln>
              <a:solidFill>
                <a:schemeClr val="tx1"/>
              </a:solidFill>
              <a:prstDash val="lgDashDot"/>
            </a:ln>
          </c:spPr>
          <c:marker>
            <c:symbol val="diamond"/>
            <c:size val="12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val>
            <c:numRef>
              <c:f>{}</c:f>
              <c:extLst xmlns:c15="http://schemas.microsoft.com/office/drawing/2012/chart"/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'Баланс загрузки'!$B$12:$I$12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60</c:v>
                      </c:pt>
                      <c:pt idx="1">
                        <c:v>200</c:v>
                      </c:pt>
                      <c:pt idx="2">
                        <c:v>600</c:v>
                      </c:pt>
                      <c:pt idx="3" formatCode="#,##0">
                        <c:v>2000</c:v>
                      </c:pt>
                      <c:pt idx="4" formatCode="#,##0">
                        <c:v>6000</c:v>
                      </c:pt>
                      <c:pt idx="5" formatCode="#,##0">
                        <c:v>20000</c:v>
                      </c:pt>
                      <c:pt idx="6" formatCode="#,##0">
                        <c:v>60000</c:v>
                      </c:pt>
                      <c:pt idx="7" formatCode="#,##0">
                        <c:v>200000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78C0-47FC-8EC2-E51F5B31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64096"/>
        <c:axId val="170366056"/>
        <c:extLst/>
      </c:lineChart>
      <c:catAx>
        <c:axId val="17036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сегментов</a:t>
                </a:r>
              </a:p>
            </c:rich>
          </c:tx>
          <c:layout>
            <c:manualLayout>
              <c:xMode val="edge"/>
              <c:yMode val="edge"/>
              <c:x val="0.36745432244949239"/>
              <c:y val="0.91963300858051567"/>
            </c:manualLayout>
          </c:layout>
          <c:overlay val="0"/>
        </c:title>
        <c:numFmt formatCode="#\ 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70366056"/>
        <c:crosses val="autoZero"/>
        <c:auto val="1"/>
        <c:lblAlgn val="ctr"/>
        <c:lblOffset val="100"/>
        <c:noMultiLvlLbl val="0"/>
      </c:catAx>
      <c:valAx>
        <c:axId val="17036605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 (сек.)</a:t>
                </a:r>
              </a:p>
            </c:rich>
          </c:tx>
          <c:layout>
            <c:manualLayout>
              <c:xMode val="edge"/>
              <c:yMode val="edge"/>
              <c:x val="3.5715951458237377E-6"/>
              <c:y val="0.33982283081573794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</c:spPr>
        <c:crossAx val="170364096"/>
        <c:crossesAt val="1"/>
        <c:crossBetween val="midCat"/>
      </c:valAx>
      <c:spPr>
        <a:ln w="158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7600678777626857"/>
          <c:y val="0.1064458723390965"/>
          <c:w val="0.23503099365984911"/>
          <c:h val="0.22520524810435855"/>
        </c:manualLayout>
      </c:layout>
      <c:overlay val="0"/>
      <c:spPr>
        <a:solidFill>
          <a:schemeClr val="bg1"/>
        </a:solidFill>
        <a:ln w="9525"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89215316335147"/>
          <c:y val="8.0407443151725447E-2"/>
          <c:w val="0.79057924400601354"/>
          <c:h val="0.76205564438470719"/>
        </c:manualLayout>
      </c:layout>
      <c:lineChart>
        <c:grouping val="standard"/>
        <c:varyColors val="0"/>
        <c:ser>
          <c:idx val="1"/>
          <c:order val="0"/>
          <c:tx>
            <c:strRef>
              <c:f>'Ускор. (ЮУрГУ) К=10'!$A$6</c:f>
              <c:strCache>
                <c:ptCount val="1"/>
                <c:pt idx="0">
                  <c:v>Sel=0.0005</c:v>
                </c:pt>
              </c:strCache>
            </c:strRef>
          </c:tx>
          <c:spPr>
            <a:ln w="15875"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'Ускор. (ЮУрГУ) К=10'!$B$9:$G$9</c:f>
              <c:numCache>
                <c:formatCode>General</c:formatCode>
                <c:ptCount val="6"/>
                <c:pt idx="0">
                  <c:v>1</c:v>
                </c:pt>
                <c:pt idx="1">
                  <c:v>1.4716417290970594</c:v>
                </c:pt>
                <c:pt idx="2">
                  <c:v>1.8371502590673576</c:v>
                </c:pt>
                <c:pt idx="3">
                  <c:v>2.2069587949707459</c:v>
                </c:pt>
                <c:pt idx="4">
                  <c:v>2.563218390804598</c:v>
                </c:pt>
                <c:pt idx="5">
                  <c:v>2.8575918762088977</c:v>
                </c:pt>
              </c:numCache>
            </c:numRef>
          </c: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(ЮУрГУ) К=10'!$B$7:$G$7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60</c:v>
                      </c:pt>
                      <c:pt idx="1">
                        <c:v>90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180</c:v>
                      </c:pt>
                      <c:pt idx="5">
                        <c:v>210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2669-4AB2-9C1B-A8CA944D9D91}"/>
            </c:ext>
          </c:extLst>
        </c:ser>
        <c:ser>
          <c:idx val="4"/>
          <c:order val="1"/>
          <c:tx>
            <c:strRef>
              <c:f>'Ускор. (ЮУрГУ) К=10'!$A$12</c:f>
              <c:strCache>
                <c:ptCount val="1"/>
                <c:pt idx="0">
                  <c:v>Sel=0.005</c:v>
                </c:pt>
              </c:strCache>
            </c:strRef>
          </c:tx>
          <c:spPr>
            <a:ln w="15875">
              <a:solidFill>
                <a:schemeClr val="tx1"/>
              </a:solidFill>
              <a:prstDash val="lgDash"/>
            </a:ln>
          </c:spPr>
          <c:marker>
            <c:symbol val="triangle"/>
            <c:size val="8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'Ускор. (ЮУрГУ) К=10'!$B$15:$G$15</c:f>
              <c:numCache>
                <c:formatCode>General</c:formatCode>
                <c:ptCount val="6"/>
                <c:pt idx="0">
                  <c:v>1</c:v>
                </c:pt>
                <c:pt idx="1">
                  <c:v>1.3455277949251112</c:v>
                </c:pt>
                <c:pt idx="2">
                  <c:v>1.5596437381136197</c:v>
                </c:pt>
                <c:pt idx="3">
                  <c:v>1.7407057142256688</c:v>
                </c:pt>
                <c:pt idx="4">
                  <c:v>1.8324778761061948</c:v>
                </c:pt>
                <c:pt idx="5">
                  <c:v>1.9432700654576167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(ЮУрГУ) К=10'!$B$7:$G$7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60</c:v>
                      </c:pt>
                      <c:pt idx="1">
                        <c:v>90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180</c:v>
                      </c:pt>
                      <c:pt idx="5">
                        <c:v>210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2669-4AB2-9C1B-A8CA944D9D91}"/>
            </c:ext>
          </c:extLst>
        </c:ser>
        <c:ser>
          <c:idx val="0"/>
          <c:order val="2"/>
          <c:tx>
            <c:strRef>
              <c:f>'Ускор. (ЮУрГУ) К=10'!$A$18</c:f>
              <c:strCache>
                <c:ptCount val="1"/>
                <c:pt idx="0">
                  <c:v>Sel=0.05</c:v>
                </c:pt>
              </c:strCache>
            </c:strRef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square"/>
            <c:size val="7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'Ускор. (ЮУрГУ) К=10'!$B$22:$G$22</c:f>
              <c:numCache>
                <c:formatCode>General</c:formatCode>
                <c:ptCount val="6"/>
                <c:pt idx="0">
                  <c:v>1</c:v>
                </c:pt>
                <c:pt idx="1">
                  <c:v>1.1394510195077974</c:v>
                </c:pt>
                <c:pt idx="2">
                  <c:v>1.1707677601821103</c:v>
                </c:pt>
                <c:pt idx="3">
                  <c:v>1.2193359675681223</c:v>
                </c:pt>
                <c:pt idx="4">
                  <c:v>1.1720555810408866</c:v>
                </c:pt>
                <c:pt idx="5">
                  <c:v>1.1419042309836411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(ЮУрГУ) К=10'!$B$7:$G$7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60</c:v>
                      </c:pt>
                      <c:pt idx="1">
                        <c:v>90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180</c:v>
                      </c:pt>
                      <c:pt idx="5">
                        <c:v>210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2669-4AB2-9C1B-A8CA944D9D91}"/>
            </c:ext>
          </c:extLst>
        </c:ser>
        <c:ser>
          <c:idx val="2"/>
          <c:order val="3"/>
          <c:tx>
            <c:v>65-20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triangle"/>
            <c:size val="11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val>
            <c:numRef>
              <c:f>{}</c:f>
              <c:extLst xmlns:c15="http://schemas.microsoft.com/office/drawing/2012/chart"/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(ЮУрГУ) К=10'!$B$7:$G$7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60</c:v>
                      </c:pt>
                      <c:pt idx="1">
                        <c:v>90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180</c:v>
                      </c:pt>
                      <c:pt idx="5">
                        <c:v>210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2669-4AB2-9C1B-A8CA944D9D91}"/>
            </c:ext>
          </c:extLst>
        </c:ser>
        <c:ser>
          <c:idx val="3"/>
          <c:order val="4"/>
          <c:tx>
            <c:v>45-20</c:v>
          </c:tx>
          <c:spPr>
            <a:ln>
              <a:solidFill>
                <a:schemeClr val="tx1"/>
              </a:solidFill>
              <a:prstDash val="lgDashDot"/>
            </a:ln>
          </c:spPr>
          <c:marker>
            <c:symbol val="diamond"/>
            <c:size val="12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val>
            <c:numRef>
              <c:f>{}</c:f>
              <c:extLst xmlns:c15="http://schemas.microsoft.com/office/drawing/2012/chart"/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(ЮУрГУ) К=10'!$B$7:$G$7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60</c:v>
                      </c:pt>
                      <c:pt idx="1">
                        <c:v>90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180</c:v>
                      </c:pt>
                      <c:pt idx="5">
                        <c:v>210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2669-4AB2-9C1B-A8CA944D9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68408"/>
        <c:axId val="170369584"/>
        <c:extLst/>
      </c:lineChart>
      <c:catAx>
        <c:axId val="170368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процессорных узлов</a:t>
                </a:r>
              </a:p>
            </c:rich>
          </c:tx>
          <c:layout>
            <c:manualLayout>
              <c:xMode val="edge"/>
              <c:yMode val="edge"/>
              <c:x val="0.25978877644696119"/>
              <c:y val="0.92971861875813178"/>
            </c:manualLayout>
          </c:layout>
          <c:overlay val="0"/>
        </c:title>
        <c:numFmt formatCode="#\ 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70369584"/>
        <c:crosses val="autoZero"/>
        <c:auto val="1"/>
        <c:lblAlgn val="ctr"/>
        <c:lblOffset val="100"/>
        <c:noMultiLvlLbl val="0"/>
      </c:catAx>
      <c:valAx>
        <c:axId val="170369584"/>
        <c:scaling>
          <c:orientation val="minMax"/>
          <c:min val="1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Ускорение</a:t>
                </a:r>
              </a:p>
            </c:rich>
          </c:tx>
          <c:layout>
            <c:manualLayout>
              <c:xMode val="edge"/>
              <c:yMode val="edge"/>
              <c:x val="5.7144568426979077E-3"/>
              <c:y val="0.34186885913737453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</c:spPr>
        <c:crossAx val="170368408"/>
        <c:crossesAt val="1"/>
        <c:crossBetween val="midCat"/>
      </c:valAx>
      <c:spPr>
        <a:ln w="158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980873486535764"/>
          <c:y val="9.9520115266137105E-2"/>
          <c:w val="0.3563555806561805"/>
          <c:h val="0.19494906792006664"/>
        </c:manualLayout>
      </c:layout>
      <c:overlay val="0"/>
      <c:spPr>
        <a:solidFill>
          <a:schemeClr val="bg1"/>
        </a:solidFill>
        <a:ln w="9525"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627677355991"/>
          <c:y val="8.0407443151725447E-2"/>
          <c:w val="0.7975876858464036"/>
          <c:h val="0.76205564438470719"/>
        </c:manualLayout>
      </c:layout>
      <c:lineChart>
        <c:grouping val="standard"/>
        <c:varyColors val="0"/>
        <c:ser>
          <c:idx val="1"/>
          <c:order val="0"/>
          <c:tx>
            <c:strRef>
              <c:f>'Ускор. (ЮУрГУ) К=1'!$A$8</c:f>
              <c:strCache>
                <c:ptCount val="1"/>
                <c:pt idx="0">
                  <c:v>Sel=0.0005</c:v>
                </c:pt>
              </c:strCache>
            </c:strRef>
          </c:tx>
          <c:spPr>
            <a:ln w="15875"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'Ускор. (ЮУрГУ) К=1'!$B$11:$G$11</c:f>
              <c:numCache>
                <c:formatCode>General</c:formatCode>
                <c:ptCount val="6"/>
                <c:pt idx="0">
                  <c:v>1</c:v>
                </c:pt>
                <c:pt idx="1">
                  <c:v>1.3082811412665274</c:v>
                </c:pt>
                <c:pt idx="2">
                  <c:v>1.557064767268511</c:v>
                </c:pt>
                <c:pt idx="3">
                  <c:v>1.7320803390455131</c:v>
                </c:pt>
                <c:pt idx="4">
                  <c:v>1.8445839874411305</c:v>
                </c:pt>
                <c:pt idx="5">
                  <c:v>1.9207192480588478</c:v>
                </c:pt>
              </c:numCache>
            </c:numRef>
          </c: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(ЮУрГУ) К=1'!$B$9:$G$9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60</c:v>
                      </c:pt>
                      <c:pt idx="1">
                        <c:v>90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180</c:v>
                      </c:pt>
                      <c:pt idx="5">
                        <c:v>210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84AA-4B8B-BFA4-4C5F17F6E2EB}"/>
            </c:ext>
          </c:extLst>
        </c:ser>
        <c:ser>
          <c:idx val="4"/>
          <c:order val="1"/>
          <c:tx>
            <c:strRef>
              <c:f>'Ускор. (ЮУрГУ) К=1'!$A$13</c:f>
              <c:strCache>
                <c:ptCount val="1"/>
                <c:pt idx="0">
                  <c:v>Sel=0.005</c:v>
                </c:pt>
              </c:strCache>
            </c:strRef>
          </c:tx>
          <c:spPr>
            <a:ln w="15875">
              <a:solidFill>
                <a:schemeClr val="tx1"/>
              </a:solidFill>
              <a:prstDash val="lgDash"/>
            </a:ln>
          </c:spPr>
          <c:marker>
            <c:symbol val="triangle"/>
            <c:size val="8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'Ускор. (ЮУрГУ) К=1'!$B$17:$G$17</c:f>
              <c:numCache>
                <c:formatCode>General</c:formatCode>
                <c:ptCount val="6"/>
                <c:pt idx="0">
                  <c:v>1</c:v>
                </c:pt>
                <c:pt idx="1">
                  <c:v>1.1917235307065817</c:v>
                </c:pt>
                <c:pt idx="2">
                  <c:v>1.3251743972585976</c:v>
                </c:pt>
                <c:pt idx="3">
                  <c:v>1.3989664082687339</c:v>
                </c:pt>
                <c:pt idx="4">
                  <c:v>1.4508910625753719</c:v>
                </c:pt>
                <c:pt idx="5">
                  <c:v>1.4534228187919465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(ЮУрГУ) К=1'!$B$9:$G$9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60</c:v>
                      </c:pt>
                      <c:pt idx="1">
                        <c:v>90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180</c:v>
                      </c:pt>
                      <c:pt idx="5">
                        <c:v>210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84AA-4B8B-BFA4-4C5F17F6E2EB}"/>
            </c:ext>
          </c:extLst>
        </c:ser>
        <c:ser>
          <c:idx val="0"/>
          <c:order val="2"/>
          <c:tx>
            <c:strRef>
              <c:f>'Ускор. (ЮУрГУ) К=1'!$A$19</c:f>
              <c:strCache>
                <c:ptCount val="1"/>
                <c:pt idx="0">
                  <c:v>Sel=0.05</c:v>
                </c:pt>
              </c:strCache>
            </c:strRef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square"/>
            <c:size val="7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'Ускор. (ЮУрГУ) К=1'!$B$22:$G$22</c:f>
              <c:numCache>
                <c:formatCode>General</c:formatCode>
                <c:ptCount val="6"/>
                <c:pt idx="0">
                  <c:v>1</c:v>
                </c:pt>
                <c:pt idx="1">
                  <c:v>1.1514118792599806</c:v>
                </c:pt>
                <c:pt idx="2">
                  <c:v>1.2438639551192145</c:v>
                </c:pt>
                <c:pt idx="3">
                  <c:v>1.312673450508788</c:v>
                </c:pt>
                <c:pt idx="4">
                  <c:v>1.3260856021431686</c:v>
                </c:pt>
                <c:pt idx="5">
                  <c:v>1.3033494580858491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(ЮУрГУ) К=1'!$B$9:$G$9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60</c:v>
                      </c:pt>
                      <c:pt idx="1">
                        <c:v>90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180</c:v>
                      </c:pt>
                      <c:pt idx="5">
                        <c:v>210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84AA-4B8B-BFA4-4C5F17F6E2EB}"/>
            </c:ext>
          </c:extLst>
        </c:ser>
        <c:ser>
          <c:idx val="2"/>
          <c:order val="3"/>
          <c:tx>
            <c:v>65-20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triangle"/>
            <c:size val="11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val>
            <c:numRef>
              <c:f>{}</c:f>
              <c:extLst xmlns:c15="http://schemas.microsoft.com/office/drawing/2012/chart"/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(ЮУрГУ) К=1'!$B$9:$G$9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60</c:v>
                      </c:pt>
                      <c:pt idx="1">
                        <c:v>90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180</c:v>
                      </c:pt>
                      <c:pt idx="5">
                        <c:v>210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84AA-4B8B-BFA4-4C5F17F6E2EB}"/>
            </c:ext>
          </c:extLst>
        </c:ser>
        <c:ser>
          <c:idx val="3"/>
          <c:order val="4"/>
          <c:tx>
            <c:v>45-20</c:v>
          </c:tx>
          <c:spPr>
            <a:ln>
              <a:solidFill>
                <a:schemeClr val="tx1"/>
              </a:solidFill>
              <a:prstDash val="lgDashDot"/>
            </a:ln>
          </c:spPr>
          <c:marker>
            <c:symbol val="diamond"/>
            <c:size val="12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val>
            <c:numRef>
              <c:f>{}</c:f>
              <c:extLst xmlns:c15="http://schemas.microsoft.com/office/drawing/2012/chart"/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(ЮУрГУ) К=1'!$B$9:$G$9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60</c:v>
                      </c:pt>
                      <c:pt idx="1">
                        <c:v>90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180</c:v>
                      </c:pt>
                      <c:pt idx="5">
                        <c:v>210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84AA-4B8B-BFA4-4C5F17F6E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68800"/>
        <c:axId val="170362528"/>
        <c:extLst/>
      </c:lineChart>
      <c:catAx>
        <c:axId val="170368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процессорных узлов</a:t>
                </a:r>
              </a:p>
            </c:rich>
          </c:tx>
          <c:layout>
            <c:manualLayout>
              <c:xMode val="edge"/>
              <c:yMode val="edge"/>
              <c:x val="0.26342389256546384"/>
              <c:y val="0.91963289896574618"/>
            </c:manualLayout>
          </c:layout>
          <c:overlay val="0"/>
        </c:title>
        <c:numFmt formatCode="#\ 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70362528"/>
        <c:crosses val="autoZero"/>
        <c:auto val="1"/>
        <c:lblAlgn val="ctr"/>
        <c:lblOffset val="100"/>
        <c:noMultiLvlLbl val="0"/>
      </c:catAx>
      <c:valAx>
        <c:axId val="170362528"/>
        <c:scaling>
          <c:orientation val="minMax"/>
          <c:min val="1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Ускорение</a:t>
                </a:r>
              </a:p>
            </c:rich>
          </c:tx>
          <c:layout>
            <c:manualLayout>
              <c:xMode val="edge"/>
              <c:yMode val="edge"/>
              <c:x val="2.6717547728781622E-3"/>
              <c:y val="0.3868879151509958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</c:spPr>
        <c:crossAx val="170368800"/>
        <c:crossesAt val="1"/>
        <c:crossBetween val="midCat"/>
      </c:valAx>
      <c:spPr>
        <a:ln w="158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702641356225351"/>
          <c:y val="0.10653289394180097"/>
          <c:w val="0.32674022927362467"/>
          <c:h val="0.19494906792006664"/>
        </c:manualLayout>
      </c:layout>
      <c:overlay val="0"/>
      <c:spPr>
        <a:solidFill>
          <a:schemeClr val="bg1"/>
        </a:solidFill>
        <a:ln w="9525"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8269052220635"/>
          <c:y val="8.0407443151725447E-2"/>
          <c:w val="0.82977362095064644"/>
          <c:h val="0.76205564438470719"/>
        </c:manualLayout>
      </c:layout>
      <c:lineChart>
        <c:grouping val="standard"/>
        <c:varyColors val="0"/>
        <c:ser>
          <c:idx val="1"/>
          <c:order val="0"/>
          <c:tx>
            <c:strRef>
              <c:f>'Ускор. (МСЦ) К=1'!$A$5</c:f>
              <c:strCache>
                <c:ptCount val="1"/>
                <c:pt idx="0">
                  <c:v>Sel=0.0005</c:v>
                </c:pt>
              </c:strCache>
            </c:strRef>
          </c:tx>
          <c:spPr>
            <a:ln w="15875"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'Ускор. (МСЦ) К=1'!$B$8:$G$8</c:f>
              <c:numCache>
                <c:formatCode>General</c:formatCode>
                <c:ptCount val="6"/>
                <c:pt idx="0">
                  <c:v>1</c:v>
                </c:pt>
                <c:pt idx="1">
                  <c:v>1.8603773584905658</c:v>
                </c:pt>
                <c:pt idx="2">
                  <c:v>2.5155513666352496</c:v>
                </c:pt>
                <c:pt idx="3">
                  <c:v>3.0073823677973346</c:v>
                </c:pt>
                <c:pt idx="4">
                  <c:v>3.3925487617795311</c:v>
                </c:pt>
                <c:pt idx="5">
                  <c:v>3.7977037436828418</c:v>
                </c:pt>
              </c:numCache>
            </c:numRef>
          </c:val>
          <c:smooth val="0"/>
          <c:extLst xmlns:c15="http://schemas.microsoft.com/office/drawing/2012/chart"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(МСЦ) К=1'!$B$6:$G$6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10</c:v>
                      </c:pt>
                      <c:pt idx="1">
                        <c:v>20</c:v>
                      </c:pt>
                      <c:pt idx="2">
                        <c:v>30</c:v>
                      </c:pt>
                      <c:pt idx="3">
                        <c:v>40</c:v>
                      </c:pt>
                      <c:pt idx="4">
                        <c:v>50</c:v>
                      </c:pt>
                      <c:pt idx="5">
                        <c:v>60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FB6D-47D1-91A6-3B188F21598E}"/>
            </c:ext>
          </c:extLst>
        </c:ser>
        <c:ser>
          <c:idx val="4"/>
          <c:order val="1"/>
          <c:tx>
            <c:strRef>
              <c:f>'Ускор. (МСЦ) К=1'!$A$11</c:f>
              <c:strCache>
                <c:ptCount val="1"/>
                <c:pt idx="0">
                  <c:v>Sel=0.05</c:v>
                </c:pt>
              </c:strCache>
            </c:strRef>
          </c:tx>
          <c:spPr>
            <a:ln w="15875">
              <a:solidFill>
                <a:schemeClr val="tx1"/>
              </a:solidFill>
              <a:prstDash val="lgDash"/>
            </a:ln>
          </c:spPr>
          <c:marker>
            <c:symbol val="triangle"/>
            <c:size val="8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'Ускор. (МСЦ) К=1'!$B$14:$G$14</c:f>
              <c:numCache>
                <c:formatCode>General</c:formatCode>
                <c:ptCount val="6"/>
                <c:pt idx="0">
                  <c:v>1</c:v>
                </c:pt>
                <c:pt idx="1">
                  <c:v>1.7889432464778381</c:v>
                </c:pt>
                <c:pt idx="2">
                  <c:v>2.2282605852969635</c:v>
                </c:pt>
                <c:pt idx="3">
                  <c:v>2.519353026405275</c:v>
                </c:pt>
                <c:pt idx="4">
                  <c:v>2.7147363390154529</c:v>
                </c:pt>
                <c:pt idx="5">
                  <c:v>2.96241438058482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(МСЦ) К=1'!$B$6:$G$6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10</c:v>
                      </c:pt>
                      <c:pt idx="1">
                        <c:v>20</c:v>
                      </c:pt>
                      <c:pt idx="2">
                        <c:v>30</c:v>
                      </c:pt>
                      <c:pt idx="3">
                        <c:v>40</c:v>
                      </c:pt>
                      <c:pt idx="4">
                        <c:v>50</c:v>
                      </c:pt>
                      <c:pt idx="5">
                        <c:v>60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FB6D-47D1-91A6-3B188F21598E}"/>
            </c:ext>
          </c:extLst>
        </c:ser>
        <c:ser>
          <c:idx val="0"/>
          <c:order val="2"/>
          <c:tx>
            <c:strRef>
              <c:f>'Ускор. (МСЦ) К=1'!$A$24</c:f>
              <c:strCache>
                <c:ptCount val="1"/>
                <c:pt idx="0">
                  <c:v>Sel=0.5</c:v>
                </c:pt>
              </c:strCache>
            </c:strRef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square"/>
            <c:size val="7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val>
            <c:numRef>
              <c:f>'Ускор. (МСЦ) К=1'!$B$27:$G$27</c:f>
              <c:numCache>
                <c:formatCode>General</c:formatCode>
                <c:ptCount val="6"/>
                <c:pt idx="0">
                  <c:v>1</c:v>
                </c:pt>
                <c:pt idx="1">
                  <c:v>1.4190662644959438</c:v>
                </c:pt>
                <c:pt idx="2">
                  <c:v>1.6648460338044264</c:v>
                </c:pt>
                <c:pt idx="3">
                  <c:v>1.7529217097498322</c:v>
                </c:pt>
                <c:pt idx="4">
                  <c:v>1.8194713010893453</c:v>
                </c:pt>
                <c:pt idx="5">
                  <c:v>1.8910373236799398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(МСЦ) К=1'!$B$6:$G$6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10</c:v>
                      </c:pt>
                      <c:pt idx="1">
                        <c:v>20</c:v>
                      </c:pt>
                      <c:pt idx="2">
                        <c:v>30</c:v>
                      </c:pt>
                      <c:pt idx="3">
                        <c:v>40</c:v>
                      </c:pt>
                      <c:pt idx="4">
                        <c:v>50</c:v>
                      </c:pt>
                      <c:pt idx="5">
                        <c:v>60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FB6D-47D1-91A6-3B188F21598E}"/>
            </c:ext>
          </c:extLst>
        </c:ser>
        <c:ser>
          <c:idx val="2"/>
          <c:order val="3"/>
          <c:tx>
            <c:v>65-20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triangle"/>
            <c:size val="11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val>
            <c:numRef>
              <c:f>{}</c:f>
              <c:extLst xmlns:c15="http://schemas.microsoft.com/office/drawing/2012/chart"/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(МСЦ) К=1'!$B$6:$G$6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10</c:v>
                      </c:pt>
                      <c:pt idx="1">
                        <c:v>20</c:v>
                      </c:pt>
                      <c:pt idx="2">
                        <c:v>30</c:v>
                      </c:pt>
                      <c:pt idx="3">
                        <c:v>40</c:v>
                      </c:pt>
                      <c:pt idx="4">
                        <c:v>50</c:v>
                      </c:pt>
                      <c:pt idx="5">
                        <c:v>60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FB6D-47D1-91A6-3B188F21598E}"/>
            </c:ext>
          </c:extLst>
        </c:ser>
        <c:ser>
          <c:idx val="3"/>
          <c:order val="4"/>
          <c:tx>
            <c:v>45-20</c:v>
          </c:tx>
          <c:spPr>
            <a:ln>
              <a:solidFill>
                <a:schemeClr val="tx1"/>
              </a:solidFill>
              <a:prstDash val="lgDashDot"/>
            </a:ln>
          </c:spPr>
          <c:marker>
            <c:symbol val="diamond"/>
            <c:size val="12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val>
            <c:numRef>
              <c:f>{}</c:f>
              <c:extLst xmlns:c15="http://schemas.microsoft.com/office/drawing/2012/chart"/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'Ускор. (МСЦ) К=1'!$B$6:$G$6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10</c:v>
                      </c:pt>
                      <c:pt idx="1">
                        <c:v>20</c:v>
                      </c:pt>
                      <c:pt idx="2">
                        <c:v>30</c:v>
                      </c:pt>
                      <c:pt idx="3">
                        <c:v>40</c:v>
                      </c:pt>
                      <c:pt idx="4">
                        <c:v>50</c:v>
                      </c:pt>
                      <c:pt idx="5">
                        <c:v>60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FB6D-47D1-91A6-3B188F215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88624"/>
        <c:axId val="114589016"/>
        <c:extLst/>
      </c:lineChart>
      <c:catAx>
        <c:axId val="114588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процессорных узлов</a:t>
                </a:r>
              </a:p>
            </c:rich>
          </c:tx>
          <c:layout>
            <c:manualLayout>
              <c:xMode val="edge"/>
              <c:yMode val="edge"/>
              <c:x val="0.31675862631482249"/>
              <c:y val="0.91963302054721041"/>
            </c:manualLayout>
          </c:layout>
          <c:overlay val="0"/>
        </c:title>
        <c:numFmt formatCode="#\ 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14589016"/>
        <c:crosses val="autoZero"/>
        <c:auto val="1"/>
        <c:lblAlgn val="ctr"/>
        <c:lblOffset val="100"/>
        <c:noMultiLvlLbl val="0"/>
      </c:catAx>
      <c:valAx>
        <c:axId val="114589016"/>
        <c:scaling>
          <c:orientation val="minMax"/>
          <c:min val="1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Ускорение</a:t>
                </a:r>
              </a:p>
            </c:rich>
          </c:tx>
          <c:layout>
            <c:manualLayout>
              <c:xMode val="edge"/>
              <c:yMode val="edge"/>
              <c:x val="2.6717547728781622E-3"/>
              <c:y val="0.3868879151509958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</c:spPr>
        <c:crossAx val="114588624"/>
        <c:crossesAt val="1"/>
        <c:crossBetween val="midCat"/>
      </c:valAx>
      <c:spPr>
        <a:ln w="158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739593838159769"/>
          <c:y val="0.10308407835413237"/>
          <c:w val="0.23512923318720721"/>
          <c:h val="0.19494906792006664"/>
        </c:manualLayout>
      </c:layout>
      <c:overlay val="0"/>
      <c:spPr>
        <a:solidFill>
          <a:schemeClr val="bg1"/>
        </a:solidFill>
        <a:ln w="9525"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EB36F9-C6AB-40C3-8BE1-FB6BABD377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18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32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BA721B-4D97-4E89-8047-06F3174A3C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709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558CD2-27E2-4DE3-9874-9062337102E1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28541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Колоночные индексы хранятся в распределенной памяти кластерной вычислительной системы.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20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+mn-cs"/>
                  </a:rPr>
                  <a:t>Для фрагментации колоночных индексов используется доменно-интервальный подход.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20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+mn-cs"/>
                  </a:rPr>
                  <a:t>Распределение данных идет по двухуровневой схеме.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200" kern="1200" baseline="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+mn-cs"/>
                  </a:rPr>
                  <a:t>На первом уровне д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+mn-cs"/>
                  </a:rPr>
                  <a:t>омен индексируемого атрибута</a:t>
                </a: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+mn-cs"/>
                  </a:rPr>
                  <a:t> делится на фрагментные интервалы по числу узлов кластерной вычислительной системы (в примере на слайде домен разделен на три интервала). Исходный колоночный индекс разбивается на три фрагмента.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200" kern="1200" baseline="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+mn-cs"/>
                  </a:rPr>
                  <a:t>На втором уровне каждый фрагментный интервал делится на сегментные интервалы. Соответствующий фрагмент делится на отдельные сегменты, располагающиеся в памяти </a:t>
                </a:r>
                <a:r>
                  <a:rPr lang="en-US" sz="1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Xeon</a:t>
                </a:r>
                <a:r>
                  <a:rPr lang="en-US" sz="1200" baseline="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Phi</a:t>
                </a:r>
                <a:r>
                  <a:rPr lang="ru-RU" sz="1200" baseline="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200" kern="1200" baseline="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200" kern="1200" baseline="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+mn-cs"/>
                  </a:rPr>
                  <a:t>Указанное двухуровневое распределение данных позволяет достичь две важные цели: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200" kern="1200" baseline="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+mn-cs"/>
                </a:endParaRPr>
              </a:p>
              <a:p>
                <a:pPr marL="228600" marR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+mn-cs"/>
                  </a:rPr>
                  <a:t>Параллельное выполнение бинарных реляционных операций может быть выполнено без массовых пересылок данных между вычислительными узлами.</a:t>
                </a:r>
              </a:p>
              <a:p>
                <a:pPr marL="228600" marR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+mn-cs"/>
                  </a:rPr>
                  <a:t>При достаточно большом количестве сегментов балансировка загрузки процессорных ядер внутри узла происходит автоматически.</a:t>
                </a: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Разработан подход, который позволяет использовать многоядерные ускорители для обработки запросов с помощью</a:t>
                </a:r>
                <a:r>
                  <a:rPr lang="ru-RU" sz="1200" baseline="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колоночных индексов</a:t>
                </a:r>
                <a:r>
                  <a:rPr lang="ru-RU" sz="1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Для этого используется разбиение фрагментов на сегменты, как показано на</a:t>
                </a:r>
                <a:r>
                  <a:rPr lang="ru-RU" sz="1200" baseline="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данном слайде. Каждый доменный интервал разбивается по сегментные интервалы. </a:t>
                </a:r>
                <a:r>
                  <a:rPr lang="ru-RU" sz="1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Сегментные интервалы имеют фиксированную длину в пределах всего домена. Если значение индексируемого атрибута из кортежа фрагмента попадает в нулевой сегментный интервал, то кортеж помещается в нулевой сегмент, если индексируемое</a:t>
                </a:r>
                <a:r>
                  <a:rPr lang="ru-RU" sz="1200" baseline="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значение попадает во второй сегментный интервал – то во второй сегмент</a:t>
                </a:r>
                <a:r>
                  <a:rPr lang="ru-RU" sz="1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т.д. Все сегменты</a:t>
                </a:r>
                <a:r>
                  <a:rPr lang="ru-RU" sz="1200" baseline="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хранятся в оперативной памяти </a:t>
                </a:r>
                <a:r>
                  <a:rPr lang="en-US" sz="1200" baseline="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Xeon Phi</a:t>
                </a:r>
                <a:r>
                  <a:rPr lang="ru-RU" sz="1200" baseline="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Балансировка</a:t>
                </a:r>
                <a:r>
                  <a:rPr lang="ru-RU" sz="1200" baseline="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загрузки достигается в два этапа – балансировка между узлами кластерной вычислительной системы и балансировка между ядрами </a:t>
                </a:r>
                <a:r>
                  <a:rPr lang="en-US" sz="1200" baseline="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Xeon Phi</a:t>
                </a:r>
                <a:r>
                  <a:rPr lang="ru-RU" sz="1200" baseline="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200" baseline="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 smtClean="0"/>
                  <a:t>Балансировка между узлами осуществляется подбором длины фрагментных интервалов домена </a:t>
                </a:r>
                <a:r>
                  <a:rPr lang="en-US" sz="1200" b="0" i="1" dirty="0" smtClean="0"/>
                  <a:t>B</a:t>
                </a:r>
                <a:r>
                  <a:rPr lang="en-US" sz="1200" dirty="0" smtClean="0"/>
                  <a:t> </a:t>
                </a:r>
                <a:r>
                  <a:rPr lang="ru-RU" sz="1200" dirty="0" smtClean="0"/>
                  <a:t>таким образом, чтобы суммарное количество кортежей </a:t>
                </a:r>
                <a:r>
                  <a:rPr lang="en-US" sz="1200" dirty="0" smtClean="0"/>
                  <a:t>(</a:t>
                </a:r>
                <a:r>
                  <a:rPr lang="ru-RU" sz="1200" dirty="0"/>
                  <a:t>во всех колоночных индексах</a:t>
                </a:r>
                <a:r>
                  <a:rPr lang="en-US" sz="1200" dirty="0"/>
                  <a:t>)</a:t>
                </a:r>
                <a:r>
                  <a:rPr lang="ru-RU" sz="1200" dirty="0" smtClean="0"/>
                  <a:t>, у которых </a:t>
                </a:r>
                <a:r>
                  <a:rPr lang="en-US" sz="1200" b="0" i="0" smtClean="0">
                    <a:latin typeface="Cambria Math"/>
                  </a:rPr>
                  <a:t>𝑥.𝐵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∈</a:t>
                </a:r>
                <a:r>
                  <a:rPr lang="en-US" sz="1200" i="0">
                    <a:latin typeface="Cambria Math"/>
                    <a:ea typeface="Cambria Math"/>
                  </a:rPr>
                  <a:t>𝔇</a:t>
                </a:r>
                <a:r>
                  <a:rPr lang="en-US" sz="1200" b="0" i="0" smtClean="0">
                    <a:latin typeface="Cambria Math" panose="02040503050406030204" pitchFamily="18" charset="0"/>
                    <a:ea typeface="Cambria Math"/>
                  </a:rPr>
                  <a:t>_𝐵^𝑖</a:t>
                </a:r>
                <a:r>
                  <a:rPr lang="ru-RU" sz="1200" dirty="0" smtClean="0"/>
                  <a:t>, было бы примерно одинаковым.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 smtClean="0"/>
                  <a:t>Балансировка на уровне ядер осуществляется автоматически при количестве сегментов, значительно превышающем количество</a:t>
                </a:r>
                <a:r>
                  <a:rPr lang="ru-RU" sz="1200" baseline="0" dirty="0" smtClean="0"/>
                  <a:t> ядер.</a:t>
                </a:r>
                <a:r>
                  <a:rPr lang="ru-RU" sz="1200" baseline="0" dirty="0"/>
                  <a:t> </a:t>
                </a:r>
                <a:r>
                  <a:rPr lang="ru-RU" sz="1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Позже на слайдах будет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пример. </a:t>
                </a:r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12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соответствии с этим определением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доменная функция фрагментации сопоставляет значению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номер интервала, которому это значение принадлежит,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функция фрагментации фи-и-эр-бэ сопоставляет каждому кортежу икс из и-эр-бэ номер доменного интервала, которому принадлежит значение  икс-бэ.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79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 данном слайде приведен пример разбиения колоночного индекса по атрибуту Бэ на фрагменты и сегменты.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При неравномерном распределении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значений индексируемого атрибута могут получиться фрагменты разной длины, что приведет к дисбалансу в загрузке вычислительных узлов. В моей системе эта проблема решается путем смещения границ фрагментных интервалов так, чтобы фрагменты получились примерно равной длины, как показано на этом слайде.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отличие от фрагментных интервалов сегментные интервалы у меня имеют всегда одинаковую длину. Балансировка загрузки процессорных ядер достигается путем увеличения числа сегментов, которое должно значительно превышать количество процессорных ядер на узле.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810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Рассмотрим как происходит балансировка загрузки процессорных ядер при выполнении бинарной реляционной операции.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</a:t>
            </a:r>
            <a:r>
              <a:rPr lang="ru-RU" baseline="0" dirty="0" smtClean="0"/>
              <a:t> простоты предположим, что процессорный узел имеет два ядра.</a:t>
            </a: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узле расположены сегменты двух колоночных индексов, участвующих в операции.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Как мы видим,</a:t>
            </a:r>
            <a:r>
              <a:rPr lang="ru-RU" baseline="0" dirty="0" smtClean="0"/>
              <a:t> сегменты имеют разные размеры.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начальный момент времени ядро альфа выбирает</a:t>
            </a:r>
            <a:r>
              <a:rPr lang="ru-RU" baseline="0" dirty="0" smtClean="0"/>
              <a:t> для обработки первую пару сегментов.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Параллельно ядро </a:t>
            </a:r>
            <a:r>
              <a:rPr lang="ru-RU" baseline="0" dirty="0" err="1" smtClean="0"/>
              <a:t>бэта</a:t>
            </a:r>
            <a:r>
              <a:rPr lang="ru-RU" baseline="0" dirty="0" smtClean="0"/>
              <a:t> начинает обрабатывать вторую пару сегментов. Так как у этой пары меньшие размеры,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624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ядро </a:t>
            </a:r>
            <a:r>
              <a:rPr lang="ru-RU" baseline="0" dirty="0" err="1" smtClean="0"/>
              <a:t>бэта</a:t>
            </a:r>
            <a:r>
              <a:rPr lang="ru-RU" baseline="0" dirty="0" smtClean="0"/>
              <a:t> первым заканчивает обработку, сохраняет результат в своей части ТПВ и выбирает следующую по порядку пару сегментов.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5157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этот момент ядро альфа заканчивает обработку первой пары сегментов, формирует свою часть ТПВ и выбирает следующую</a:t>
            </a:r>
            <a:r>
              <a:rPr lang="ru-RU" baseline="0" dirty="0" smtClean="0"/>
              <a:t> по порядку необработанную пару сегментов, и процесс продолжается.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816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969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итоге оба ядра заканчивают работу примерно в одно время.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313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основе доменно-интервальной фрагментации мною были разработаны параллельные алгоритмы следующих реляционных операций: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...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Все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эти операции были мною реализованы в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</a:rPr>
              <a:t> колоночном сопроцессоре КСОП.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74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</a:rPr>
              <a:t>На данном слайде изображена общая схема взаимодействия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</a:rPr>
              <a:t>SQL-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</a:rPr>
              <a:t>сервера с колоночным сопроцессором КСОП. Для простоты мы считаем, что вычислительный кластер состоит из трех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</a:rPr>
              <a:t> узлов, на каждом из которых имеется три процессорных ядра. На одном узле работает программа-координатор, на двух других – программы-исполнители. Взаимодействие координатора с исполнителями осуществляется с помощью технологии передачи сообщений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</a:rPr>
              <a:t>MPI.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Колоночный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сопроцессор КСОП взаимодействует с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</a:rPr>
              <a:t>SQL-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</a:rPr>
              <a:t>сервером по протоколу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</a:rPr>
              <a:t>TCP/IP.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</a:rPr>
              <a:t>Для этого на сервере запускается специальный драйвер КСОП, подключенный к СУБД через внедренный коннектор.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Рассмотрим пример выполнения </a:t>
            </a:r>
            <a:r>
              <a:rPr lang="ru-RU" sz="1200" dirty="0" smtClean="0"/>
              <a:t>запроса в такой</a:t>
            </a:r>
            <a:r>
              <a:rPr lang="ru-RU" sz="1200" baseline="0" dirty="0" smtClean="0"/>
              <a:t> среде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У нас имеется база данных из двух отношений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), хранящихся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‑сервере. </a:t>
            </a:r>
          </a:p>
          <a:p>
            <a:pPr marL="0" indent="0">
              <a:buFont typeface="+mj-lt"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Изначально администратор базы данных с помощью драйвера КСОП создает колоночные индексы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</a:t>
            </a:r>
            <a:r>
              <a:rPr lang="ru-RU" sz="120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R.B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</a:t>
            </a:r>
            <a:r>
              <a:rPr lang="ru-RU" sz="120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S.B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Затем для атрибута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S.С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создается распределенный колоночный индекс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</a:t>
            </a:r>
            <a:r>
              <a:rPr lang="ru-RU" sz="120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S.</a:t>
            </a:r>
            <a:r>
              <a:rPr lang="en-US" sz="120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который фрагментируется и сегментируется транзитивно относительно индекса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</a:t>
            </a:r>
            <a:r>
              <a:rPr lang="ru-RU" sz="120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S.B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Распределенные колоночные индексы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</a:t>
            </a:r>
            <a:r>
              <a:rPr lang="ru-RU" sz="120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R.B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</a:t>
            </a:r>
            <a:r>
              <a:rPr lang="ru-RU" sz="120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S.B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и 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</a:t>
            </a:r>
            <a:r>
              <a:rPr lang="ru-RU" sz="120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S.</a:t>
            </a:r>
            <a:r>
              <a:rPr lang="en-US" sz="120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</a:t>
            </a:r>
            <a:r>
              <a:rPr lang="ru-RU" sz="120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сохраняются в оперативной памяти узлов-исполнителей. Таким образом мы получаем распределение данных внутри КСОП, приведенное на слайде.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При выполнении запроса координатору от драйвера передается реляционное выражение приведенное на слайде. Запрос выполняется независимо процессорными ядрами узлов-исполнителей над соответствующими группами сегментов. При этом за счет доменно-интервальной фрагментации и сегментации не требуются обмены данными как между узлами-исполнителями, так и между процессорными ядрами одного узла. Каждое процессорное ядро вычисляет свою часть ТПВ, которая затем пересылается на узел-координатор. Координатор объединяет фрагменты ТПВ в единую таблицу и пересылает ее драйверу. Драйвер передает ТПВ в СУБД, где происходит реконструкция результата.</a:t>
            </a:r>
          </a:p>
          <a:p>
            <a:pPr marL="0" indent="0">
              <a:buFont typeface="+mj-lt"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131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настоящее время одним из феноменов, оказывающих существенное влияние на область технологий обработки данных, являются сверхбольшие данные. Согласно прогнозам аналитической компании IDC, количество данных в мире удваивается каждые два года и к 2020 г. достигнет 44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Зеттабайт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В тоже время в 2013 г. из всего потенциально полезных данных менее 5% были подвергнуты анализу.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670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Эта реконструкция осуществляется путем выполнения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‑оператора, представленного на этом слайде. При этом используются кластеризованные индексы в виде В-деревьев, заранее построенные для атрибутов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и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После выполнения запроса ТПВ удаляется, а распределенные колоночные индексы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</a:t>
            </a:r>
            <a:r>
              <a:rPr lang="ru-RU" sz="120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R.B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</a:t>
            </a:r>
            <a:r>
              <a:rPr lang="ru-RU" sz="120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S.B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и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</a:t>
            </a:r>
            <a:r>
              <a:rPr lang="en-US" sz="1050" i="1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S.C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сохраняются в оперативной памяти узлов-исполнителей для последующего использования.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183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данном слайде приведено формальное определение декомпозиции естественного соединения двух отношений Эр и Эс по одному общему атрибуту Бэ.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Создаются два колоночных индекса И-эр-бэ и И-эс-бэ, которые фрагментируются на основе доменно-интервального принципа по атрибуту Бэ. Фрагменты Пэ-</a:t>
            </a:r>
            <a:r>
              <a:rPr lang="ru-RU" baseline="0" dirty="0" err="1" smtClean="0"/>
              <a:t>итые</a:t>
            </a:r>
            <a:r>
              <a:rPr lang="ru-RU" baseline="0" dirty="0" smtClean="0"/>
              <a:t> таблицы </a:t>
            </a:r>
            <a:r>
              <a:rPr lang="ru-RU" baseline="0" dirty="0" err="1" smtClean="0"/>
              <a:t>предвычислений</a:t>
            </a:r>
            <a:r>
              <a:rPr lang="ru-RU" baseline="0" dirty="0" smtClean="0"/>
              <a:t> вычисляются независимо путем соединения соответствующих фрагментов колоночных индексов. Результирующая таблица Пэ получается в результате объединения Пэ-</a:t>
            </a:r>
            <a:r>
              <a:rPr lang="ru-RU" baseline="0" dirty="0" err="1" smtClean="0"/>
              <a:t>итых</a:t>
            </a:r>
            <a:r>
              <a:rPr lang="ru-RU" baseline="0" dirty="0" smtClean="0"/>
              <a:t>. На основе таблицы Пэ происходит реконструкция результирующего отношения Ку. Операция, обозначенная знаком амперсанд, вычисляет кортеж соответствующего отношения по значению суррогатного ключа.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solidFill>
                  <a:srgbClr val="FF0000"/>
                </a:solidFill>
              </a:rPr>
              <a:t>В диссертации приведены формальные описания декомпозиции всех основных реляционных операций. Корректность предложенных методов доказана в виде теорем.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08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Колоночный сопроцессор КСОП</a:t>
            </a:r>
            <a:r>
              <a:rPr lang="ru-RU" baseline="0" dirty="0" smtClean="0"/>
              <a:t> был реализован на языке Си</a:t>
            </a:r>
            <a:r>
              <a:rPr lang="en-US" baseline="0" dirty="0" smtClean="0"/>
              <a:t> </a:t>
            </a:r>
            <a:r>
              <a:rPr lang="ru-RU" baseline="0" dirty="0" smtClean="0"/>
              <a:t>с использованием </a:t>
            </a:r>
            <a:r>
              <a:rPr lang="ru-RU" sz="1200" baseline="0" dirty="0" smtClean="0"/>
              <a:t>т</a:t>
            </a:r>
            <a:r>
              <a:rPr lang="ru-RU" sz="1200" dirty="0" smtClean="0"/>
              <a:t>ехнологий параллельного программирования </a:t>
            </a:r>
            <a:r>
              <a:rPr lang="en-US" sz="1200" dirty="0" smtClean="0"/>
              <a:t>MPI</a:t>
            </a:r>
            <a:r>
              <a:rPr lang="ru-RU" sz="1200" dirty="0" smtClean="0"/>
              <a:t> и </a:t>
            </a:r>
            <a:r>
              <a:rPr lang="en-US" sz="1200" dirty="0" smtClean="0"/>
              <a:t> </a:t>
            </a:r>
            <a:r>
              <a:rPr lang="en-US" sz="1200" dirty="0" err="1" smtClean="0"/>
              <a:t>OpenMP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Исходные тексты приложения свободно доступны в сети Интернет по указанному адресу.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939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выполнения вычислительных экспериментов я использовала</a:t>
            </a:r>
            <a:r>
              <a:rPr lang="ru-RU" baseline="0" dirty="0" smtClean="0"/>
              <a:t> два вычислительных кластера: «Торнадо ЮУрГУ»</a:t>
            </a:r>
            <a:r>
              <a:rPr lang="en-US" baseline="0" dirty="0" smtClean="0"/>
              <a:t> </a:t>
            </a:r>
            <a:r>
              <a:rPr lang="ru-RU" baseline="0" dirty="0" smtClean="0"/>
              <a:t>и «РСК </a:t>
            </a:r>
            <a:r>
              <a:rPr lang="en-US" baseline="0" dirty="0" err="1" smtClean="0"/>
              <a:t>PetaStream</a:t>
            </a:r>
            <a:r>
              <a:rPr lang="ru-RU" baseline="0" dirty="0" smtClean="0"/>
              <a:t>»</a:t>
            </a:r>
            <a:r>
              <a:rPr lang="en-US" baseline="0" dirty="0" smtClean="0"/>
              <a:t>. </a:t>
            </a:r>
            <a:r>
              <a:rPr lang="ru-RU" baseline="0" dirty="0" smtClean="0"/>
              <a:t>«РСК </a:t>
            </a:r>
            <a:r>
              <a:rPr lang="en-US" baseline="0" dirty="0" err="1" smtClean="0"/>
              <a:t>PetaStream</a:t>
            </a:r>
            <a:r>
              <a:rPr lang="ru-RU" baseline="0" dirty="0" smtClean="0"/>
              <a:t>»</a:t>
            </a:r>
            <a:r>
              <a:rPr lang="en-US" baseline="0" dirty="0" smtClean="0"/>
              <a:t> </a:t>
            </a:r>
            <a:r>
              <a:rPr lang="ru-RU" baseline="0" dirty="0" smtClean="0"/>
              <a:t>установлен в Межведомственном суперкомпьютерном центре РАН в Москве. Характеристики этих систем приведены на слайде.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869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качестве тестовой базы данных использовалась синтетическая база данных, построенная на основе эталонного теста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С‑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. Тестовая база данных состояла из двух таблиц: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ORDERS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(ЗАКАЗЫ)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CUSTOMER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(КЛИЕНТЫ), схема которых приведена на слайде. Для масштабирования базы данных использовался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масштабный коэффициент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Scale Factor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), значение которого изменялось от 1 до 10. При проведении экспериментов размер отношения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ORDERS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составлял SF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63 000 000 кортежей, размер отношения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CUSTOMER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– SF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630 000 кортежей.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129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В качестве тестового запроса фигурировал SQL-запрос, представленный на слайде. Для варьирования размера результирующего отношения использовался коэффициент селективности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Sel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принимающий значение из интервала ]0;1]. Меньшее значение коэффициента селективности соответствует меньшему размеру результирующего отношения.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641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первом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эксперименте исследовалась проблема дисбаланса загрузки ядер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Intel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Xeon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Phi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при наличии перекосов в размерах сегментов.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Рассматривалось четыре случая: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Uniform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- равномерное распределение (перекос отсутствует);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Правило «80-20» – имеется 20% «больших» сегментов и 80% «маленьких»;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Правила «65-20» и «45-20» -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промежуточные распределения между правилом «80-20»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Uniform.</a:t>
            </a: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Из графиков видно, что,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когда на одно процессорное ядро приходится менее 4 сегментов, перекосы в размерах сегментов приводят к сильному дисбалансу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в загрузке процессорных ядер, что выражается в существенном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увеличении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времени выполнения запроса.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Если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же на одно процессорное ядро приходится более 1000 сегментов, происходит автоматическая балансировка загрузки, нивелирующая влияние перекосов.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============================== Не говорить ==============================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случае, когда количество сегментов равно 60 и совпадает с количеством ядер, время выполнения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Использовались следующие параметры эксперимента: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Вычислительная система: «Торнадо ЮУрГУ»;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Количество задействованных узлов: 1;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Используемый процессор: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Xeon Phi;</a:t>
            </a: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Количество задействованных ядер: 60;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Количество нитей на ядро: 1;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Коэффициент масштабирования базы данных: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SF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=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1;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Коэффициент селективности: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=0.0005;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Распределение значений в колонке ORDERS.ID_CUSTOMER: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uniform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«45-20», «65-20», 80-20»;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Операция: построение таблицы предварительных вычислений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379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Во второй серии экспериментов исследовалась масштабируемость колоночного сопроцессора КСОП на суперкомпьютере </a:t>
            </a:r>
            <a:r>
              <a:rPr lang="ru-RU" dirty="0" smtClean="0"/>
              <a:t>«Торнадо ЮУрГУ».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Эксперименты показали, что при увеличении размеров базы данных ускорение приближается к линейному.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то же время видно, что предложенная технология плохо подходит для запросов с большим значением коэффициента селективности.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676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 этом слайде приведены результаты эксперимента по исследованию масштабируемости КСОП на суперкомпьютере «RSC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PetaStream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».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Здесь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мы видим аналогичные тенденции.</a:t>
            </a: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8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В последней серии экспериментов исследовалась эффективность использования КСОП</a:t>
            </a:r>
            <a:r>
              <a:rPr lang="ru-RU" sz="1400" baseline="0" dirty="0" smtClean="0"/>
              <a:t> при выполнении </a:t>
            </a:r>
            <a:r>
              <a:rPr lang="en-US" sz="1400" baseline="0" dirty="0" smtClean="0"/>
              <a:t>SQL-</a:t>
            </a:r>
            <a:r>
              <a:rPr lang="ru-RU" sz="1400" baseline="0" dirty="0" smtClean="0"/>
              <a:t>запросов во взаимодействии с СУБД </a:t>
            </a:r>
            <a:r>
              <a:rPr lang="en-US" sz="1400" baseline="0" dirty="0" err="1" smtClean="0"/>
              <a:t>PostgreSQL</a:t>
            </a:r>
            <a:r>
              <a:rPr lang="ru-RU" sz="1400" baseline="0" dirty="0" smtClean="0"/>
              <a:t>. Результаты показывают, что для на профиле загрузки, характерной для хранилищ данных, КСОП позволяет получить ускорение в 150-300 раз по сравнению с обычной СУБД.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====================== НЕ ГОВОРИТЬ =======================</a:t>
            </a:r>
          </a:p>
          <a:p>
            <a:endParaRPr lang="ru-RU" sz="1400" dirty="0" smtClean="0"/>
          </a:p>
          <a:p>
            <a:r>
              <a:rPr lang="ru-RU" sz="1400" dirty="0" smtClean="0"/>
              <a:t>Было</a:t>
            </a:r>
            <a:r>
              <a:rPr lang="ru-RU" sz="1400" baseline="0" dirty="0" smtClean="0"/>
              <a:t> проведено сравнение времени выполнения операции соединения в</a:t>
            </a:r>
            <a:r>
              <a:rPr lang="en-US" sz="1400" baseline="0" dirty="0" smtClean="0"/>
              <a:t> </a:t>
            </a:r>
            <a:r>
              <a:rPr lang="ru-RU" sz="1400" baseline="0" dirty="0" smtClean="0"/>
              <a:t>СУБД </a:t>
            </a:r>
            <a:r>
              <a:rPr lang="en-US" sz="1400" baseline="0" dirty="0" err="1" smtClean="0"/>
              <a:t>PostgreSQL</a:t>
            </a:r>
            <a:r>
              <a:rPr lang="en-US" sz="1400" baseline="0" dirty="0" smtClean="0"/>
              <a:t> </a:t>
            </a:r>
            <a:r>
              <a:rPr lang="ru-RU" sz="1400" baseline="0" dirty="0" smtClean="0"/>
              <a:t>с колоночным сопроцессором и без него. Каждый запрос выполнялся два раза. При втором запуске запроса оптимизатор </a:t>
            </a:r>
            <a:r>
              <a:rPr lang="en-US" sz="1400" baseline="0" dirty="0" err="1" smtClean="0"/>
              <a:t>PostgreSQL</a:t>
            </a:r>
            <a:r>
              <a:rPr lang="en-US" sz="1400" baseline="0" dirty="0" smtClean="0"/>
              <a:t> </a:t>
            </a:r>
            <a:r>
              <a:rPr lang="ru-RU" sz="1400" baseline="0" dirty="0" smtClean="0"/>
              <a:t>использует статистику, накопленную во время первого запуска, что позволяет выполнять запрос более эффективно и уменьшить время выполнения.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Эксперименты показали, что выполнение запроса в </a:t>
            </a:r>
            <a:r>
              <a:rPr lang="en-US" sz="1400" baseline="0" dirty="0" err="1" smtClean="0"/>
              <a:t>PostgreSQL</a:t>
            </a:r>
            <a:r>
              <a:rPr lang="en-US" sz="1400" baseline="0" dirty="0" smtClean="0"/>
              <a:t> </a:t>
            </a:r>
            <a:r>
              <a:rPr lang="ru-RU" sz="1400" baseline="0" dirty="0" smtClean="0"/>
              <a:t>с колоночным сопроцессором может быть в 292 раз быстрее при селективности 0.0005 по сравнению с обычным выполнением запроса в </a:t>
            </a:r>
            <a:r>
              <a:rPr lang="en-US" sz="1400" baseline="0" dirty="0" err="1" smtClean="0"/>
              <a:t>PostgreSQL</a:t>
            </a:r>
            <a:r>
              <a:rPr lang="ru-RU" sz="1400" baseline="0" dirty="0" smtClean="0"/>
              <a:t> с использованием обычных индексов.</a:t>
            </a:r>
          </a:p>
          <a:p>
            <a:endParaRPr lang="ru-RU" sz="1400" baseline="0" dirty="0" smtClean="0"/>
          </a:p>
          <a:p>
            <a:endParaRPr lang="ru-RU" sz="1400" dirty="0" smtClean="0"/>
          </a:p>
          <a:p>
            <a:r>
              <a:rPr lang="ru-RU" sz="1400" dirty="0" smtClean="0"/>
              <a:t>Размер хранилища: 63 млн. записей</a:t>
            </a:r>
          </a:p>
          <a:p>
            <a:r>
              <a:rPr lang="ru-RU" sz="1400" dirty="0" smtClean="0"/>
              <a:t>Вычислительная система: «Торнадо ЮУрГУ»</a:t>
            </a:r>
          </a:p>
          <a:p>
            <a:r>
              <a:rPr lang="ru-RU" sz="1400" dirty="0" smtClean="0"/>
              <a:t>Количество процессорных узлов КСОП: 210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68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Сегодня можно выделить следующие основные тенденции </a:t>
            </a:r>
            <a:r>
              <a:rPr lang="ru-RU" sz="1200" dirty="0" smtClean="0"/>
              <a:t>в развитии технологий обработки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больших данных.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Для обработки больших данных необходимо использовать технологии СУБД, т.к. они предлагают целый спектр сервисов, не предоставляемых файловой системой.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Для обработки больших данных целесообразно использовать вычислительные кластеры, которые сегодня доминируют в сегменте высокопроизводительной вычислительной техники.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Современные кластерные системы обладают суммарной оперативной памятью, измеряемой сотнями терабайт. Поэтому перспективными являются </a:t>
            </a:r>
            <a:r>
              <a:rPr lang="ru-RU" dirty="0" smtClean="0"/>
              <a:t>базы данных в оперативной памяти.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Большое число кластерных вычислительных систем сегодня оснащаются м</a:t>
            </a:r>
            <a:r>
              <a:rPr lang="ru-RU" dirty="0" smtClean="0"/>
              <a:t>ногоядерными ускорителями</a:t>
            </a:r>
            <a:r>
              <a:rPr lang="ru-RU" baseline="0" dirty="0" smtClean="0"/>
              <a:t> </a:t>
            </a:r>
            <a:r>
              <a:rPr lang="en-US" baseline="0" dirty="0" smtClean="0"/>
              <a:t>MIC </a:t>
            </a:r>
            <a:r>
              <a:rPr lang="ru-RU" baseline="0" dirty="0" smtClean="0"/>
              <a:t>или </a:t>
            </a:r>
            <a:r>
              <a:rPr lang="en-US" baseline="0" dirty="0" smtClean="0"/>
              <a:t>GPU. </a:t>
            </a:r>
            <a:r>
              <a:rPr lang="ru-RU" baseline="0" dirty="0" smtClean="0"/>
              <a:t>Поэтому для обработки запросов целесообразно использовать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</a:t>
            </a:r>
            <a:r>
              <a:rPr lang="ru-RU" dirty="0" smtClean="0"/>
              <a:t>ногоядерные ускорители</a:t>
            </a:r>
            <a:r>
              <a:rPr lang="ru-RU" baseline="0" dirty="0" smtClean="0"/>
              <a:t>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Для хранения больших данных целесообразно использовать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колоночную модель представление данных, позволяющую получить на порядок лучшую производительность по сравнению с традиционными строковыми системами баз данных при обработке запросов класса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OLAP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5847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58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Целью диссертационной работы являлось: ...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70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Для достижения этой цели необходимо было решить следующие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задачи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: ...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47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Интеграции колоночного представления данных с реляционными СУБД посвящено большое количество работ. Наиболее значимые из них представлены на данном слайде.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первой работе предлагается подход к фрагментации данных, названный разбитое зеркало. База данных здесь хранится одновременно в двух представлениях: строчном и колоночном.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Во второй работе рассматриваются 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различные 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способы эмуляции колоночного представления в строчной СУБД. Показано, что такой подход не приводит к увеличению производительности.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В третьей работе предлагаются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специальные структуры данных, названные 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си-таблицами. Здесь использован механизм суррогатных ключей.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четвертой работе 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предлагается строить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планы выполнения запросов, использующие только индексы. Этот подход предполагает  внедрение в ядро СУБД специальных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алгоритмов для эффективной обработки таких планов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пятой работе описываются специальные </a:t>
            </a:r>
            <a:r>
              <a:rPr lang="ru-RU" sz="1200" dirty="0" smtClean="0"/>
              <a:t>индексы колоночной памяти, реализованные в виде </a:t>
            </a:r>
            <a:r>
              <a:rPr lang="ru-RU" sz="1200" dirty="0" err="1" smtClean="0"/>
              <a:t>блоб</a:t>
            </a:r>
            <a:r>
              <a:rPr lang="ru-RU" sz="1200" dirty="0" smtClean="0"/>
              <a:t>-объектов </a:t>
            </a:r>
            <a:r>
              <a:rPr lang="ru-RU" sz="1200" baseline="0" dirty="0" smtClean="0"/>
              <a:t>в </a:t>
            </a:r>
            <a:r>
              <a:rPr lang="ru-RU" sz="1200" baseline="0" dirty="0" err="1" smtClean="0"/>
              <a:t>майкрософт</a:t>
            </a:r>
            <a:r>
              <a:rPr lang="ru-RU" sz="1200" baseline="0" dirty="0" smtClean="0"/>
              <a:t> </a:t>
            </a:r>
            <a:r>
              <a:rPr lang="en-US" sz="1200" baseline="0" dirty="0" smtClean="0"/>
              <a:t>SQL-</a:t>
            </a:r>
            <a:r>
              <a:rPr lang="ru-RU" sz="1200" baseline="0" dirty="0" smtClean="0"/>
              <a:t>сервер.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Последняя работа посвящена вопросам использования сопроцессоров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Зеон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Фай для обработки хеш-соединений в оперативной памяти.</a:t>
            </a: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63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моей диссертационной работе предлагается следующее оригинальное решение проблемы интеграции строчного и колоночного хранилищ.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Для обработки ресурсоемких реляционных операций создаются колоночные индексы, которые в распределенном виде хранятся в оперативной памяти кластерной вычислительной системы. Программу для обработки колоночных индексов я назвала </a:t>
            </a:r>
            <a:r>
              <a:rPr lang="ru-RU" sz="1200" baseline="0" dirty="0" smtClean="0"/>
              <a:t>колоночным сопроцессором, сокращенно КСОП.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СУБД направляет колоночному сопроцессору запрос на выполнение ресурсоемкой операции. КСОП, используя распределенные колоночные индексы, вычисляет таблицу предварительных вычислений (сокращенно ТПВ), которая передается СУБД. СУБД с помощью ТПВ производит реконструкцию результирующего отношения.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Рассмотри более подробно аспекты предлагаемого решения.</a:t>
            </a:r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359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Колоночные индексы в моей работе строятся на базе двухстолбцового представления с суррогатным ключом 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 данном слайде показан пример создания двух колоночных индексов И-Эр-Бэ и И-Эр-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для отношения Эр.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Колоночные индексы сортируются в порядке увеличения значений индексируемых атрибутов. Это позволяет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использовать эффективные алгоритмы поиска и соединения, а также легковесные алгоритмы сжатия типа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RLE.</a:t>
            </a: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Колоночные индексы существуют и обновляются параллельно с основной таблицей.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316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 данном слайде приведено формальное определение колоночного индекса атрибута В отношения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Условие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(1)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означает, что множества значений суррогатных ключей индекса и индексируемого отношения совпадают.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Условие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(2)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означает, что элементы индекса упорядочены в порядке возрастания значений атрибута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Условие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(3)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означает, каждая строка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x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индекса содержит в колонке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суррогатный ключ строки в таблице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имеющей такое же значение в колонке В, что и строка х.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721B-4D97-4E89-8047-06F3174A3C6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27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810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994"/>
            <a:ext cx="8280920" cy="10477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1658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6578600"/>
            <a:ext cx="683568" cy="279400"/>
          </a:xfrm>
          <a:ln/>
        </p:spPr>
        <p:txBody>
          <a:bodyPr/>
          <a:lstStyle>
            <a:lvl1pPr>
              <a:defRPr/>
            </a:lvl1pPr>
          </a:lstStyle>
          <a:p>
            <a:fld id="{AD645E8A-0136-4D42-B19A-AFDB01A8B848}" type="slidenum">
              <a:rPr lang="ru-RU" altLang="ru-RU" smtClean="0"/>
              <a:pPr/>
              <a:t>‹#›</a:t>
            </a:fld>
            <a:r>
              <a:rPr lang="ru-RU" altLang="ru-RU" dirty="0" smtClean="0"/>
              <a:t>/30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569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AECE-1E1E-4672-B0B0-567D9633476A}" type="slidenum">
              <a:rPr lang="ru-RU" altLang="ru-RU" smtClean="0"/>
              <a:pPr/>
              <a:t>‹#›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987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76994"/>
            <a:ext cx="8640960" cy="105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78600"/>
            <a:ext cx="755576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0FAECE-1E1E-4672-B0B0-567D9633476A}" type="slidenum">
              <a:rPr lang="ru-RU" altLang="ru-RU" smtClean="0"/>
              <a:pPr/>
              <a:t>‹#›</a:t>
            </a:fld>
            <a:r>
              <a:rPr lang="ru-RU" altLang="ru-RU" dirty="0" smtClean="0"/>
              <a:t>/30</a:t>
            </a:r>
            <a:endParaRPr lang="ru-RU" altLang="ru-RU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24744"/>
            <a:ext cx="86756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8640960" cy="5165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3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0.png"/><Relationship Id="rId4" Type="http://schemas.openxmlformats.org/officeDocument/2006/relationships/image" Target="../media/image13.png"/><Relationship Id="rId9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8.bin"/><Relationship Id="rId7" Type="http://schemas.openxmlformats.org/officeDocument/2006/relationships/image" Target="../media/image14.wmf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0.bin"/><Relationship Id="rId24" Type="http://schemas.openxmlformats.org/officeDocument/2006/relationships/image" Target="../media/image16.wmf"/><Relationship Id="rId5" Type="http://schemas.openxmlformats.org/officeDocument/2006/relationships/image" Target="../media/image14.wmf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17.wmf"/><Relationship Id="rId19" Type="http://schemas.openxmlformats.org/officeDocument/2006/relationships/image" Target="../media/image22.png"/><Relationship Id="rId4" Type="http://schemas.openxmlformats.org/officeDocument/2006/relationships/oleObject" Target="../embeddings/oleObject7.bin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25413" y="908918"/>
            <a:ext cx="8893175" cy="208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CC0000"/>
                </a:solidFill>
              </a:rPr>
              <a:t>Методы параллельной обработки сверхбольших баз данных </a:t>
            </a:r>
            <a:br>
              <a:rPr lang="ru-RU" altLang="ru-RU" sz="2800" b="1" dirty="0">
                <a:solidFill>
                  <a:srgbClr val="CC0000"/>
                </a:solidFill>
              </a:rPr>
            </a:br>
            <a:r>
              <a:rPr lang="ru-RU" altLang="ru-RU" sz="2800" b="1" dirty="0">
                <a:solidFill>
                  <a:srgbClr val="CC0000"/>
                </a:solidFill>
              </a:rPr>
              <a:t>с использованием распределенных </a:t>
            </a:r>
            <a:r>
              <a:rPr lang="en-US" altLang="ru-RU" sz="2800" b="1" dirty="0" smtClean="0">
                <a:solidFill>
                  <a:srgbClr val="CC0000"/>
                </a:solidFill>
              </a:rPr>
              <a:t/>
            </a:r>
            <a:br>
              <a:rPr lang="en-US" altLang="ru-RU" sz="2800" b="1" dirty="0" smtClean="0">
                <a:solidFill>
                  <a:srgbClr val="CC0000"/>
                </a:solidFill>
              </a:rPr>
            </a:br>
            <a:r>
              <a:rPr lang="ru-RU" altLang="ru-RU" sz="2800" b="1" dirty="0" smtClean="0">
                <a:solidFill>
                  <a:srgbClr val="CC0000"/>
                </a:solidFill>
              </a:rPr>
              <a:t>колоночных </a:t>
            </a:r>
            <a:r>
              <a:rPr lang="ru-RU" altLang="ru-RU" sz="2800" b="1" dirty="0">
                <a:solidFill>
                  <a:srgbClr val="CC0000"/>
                </a:solidFill>
              </a:rPr>
              <a:t>индексов</a:t>
            </a:r>
            <a:endParaRPr lang="ru-RU" altLang="ru-RU" sz="4400" dirty="0">
              <a:solidFill>
                <a:schemeClr val="tx2"/>
              </a:solidFill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23850" y="3140770"/>
            <a:ext cx="8496300" cy="331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/>
              <a:t>05.13.11 </a:t>
            </a:r>
            <a:r>
              <a:rPr lang="ru-RU" altLang="ru-RU" sz="1600" dirty="0"/>
              <a:t>- математическое и программное обеспечение </a:t>
            </a:r>
            <a:r>
              <a:rPr lang="en-US" altLang="ru-RU" sz="1600" dirty="0" smtClean="0"/>
              <a:t/>
            </a:r>
            <a:br>
              <a:rPr lang="en-US" altLang="ru-RU" sz="1600" dirty="0" smtClean="0"/>
            </a:br>
            <a:r>
              <a:rPr lang="ru-RU" altLang="ru-RU" sz="1600" dirty="0" smtClean="0"/>
              <a:t>вычислительных </a:t>
            </a:r>
            <a:r>
              <a:rPr lang="ru-RU" altLang="ru-RU" sz="1600" dirty="0"/>
              <a:t>машин, комплексов и компьютерных </a:t>
            </a:r>
            <a:r>
              <a:rPr lang="ru-RU" altLang="ru-RU" sz="1600" dirty="0" smtClean="0"/>
              <a:t>сетей</a:t>
            </a:r>
          </a:p>
          <a:p>
            <a:pPr algn="ctr" eaLnBrk="1" hangingPunct="1"/>
            <a:endParaRPr lang="ru-RU" altLang="ru-RU" sz="1600" dirty="0"/>
          </a:p>
          <a:p>
            <a:pPr algn="ctr" eaLnBrk="1" hangingPunct="1"/>
            <a:r>
              <a:rPr lang="ru-RU" altLang="ru-RU" sz="1600" dirty="0"/>
              <a:t>Диссертация на соискание ученой степени кандидата физико-математических наук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3200" dirty="0"/>
              <a:t> </a:t>
            </a:r>
            <a:endParaRPr lang="ru-RU" altLang="ru-RU" sz="240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ru-RU" sz="2400" b="1" dirty="0" err="1" smtClean="0"/>
              <a:t>Елена</a:t>
            </a:r>
            <a:r>
              <a:rPr lang="en-US" altLang="ru-RU" sz="2400" b="1" dirty="0" smtClean="0"/>
              <a:t> </a:t>
            </a:r>
            <a:r>
              <a:rPr lang="en-US" altLang="ru-RU" sz="2400" b="1" dirty="0" err="1" smtClean="0"/>
              <a:t>Владимировна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Иванова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600" dirty="0"/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600" dirty="0"/>
              <a:t>Научный руководитель:</a:t>
            </a:r>
            <a:br>
              <a:rPr lang="ru-RU" altLang="ru-RU" sz="1600" dirty="0"/>
            </a:br>
            <a:r>
              <a:rPr lang="en-US" altLang="ru-RU" sz="1600" dirty="0" smtClean="0"/>
              <a:t>СОКОЛИНСКИЙ Леонид </a:t>
            </a:r>
            <a:r>
              <a:rPr lang="en-US" altLang="ru-RU" sz="1600" dirty="0" err="1" smtClean="0"/>
              <a:t>Борисо</a:t>
            </a:r>
            <a:r>
              <a:rPr lang="ru-RU" altLang="ru-RU" sz="1600" dirty="0" err="1" smtClean="0"/>
              <a:t>вич</a:t>
            </a:r>
            <a:r>
              <a:rPr lang="en-US" altLang="ru-RU" sz="1600" dirty="0"/>
              <a:t>,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/>
              <a:t>доктор физ.-мат. наук, профессор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Распределение данных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10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60420" y="5092253"/>
            <a:ext cx="1368152" cy="1639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5708" y="3509914"/>
            <a:ext cx="1368152" cy="1534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5708" y="1894880"/>
            <a:ext cx="1368152" cy="157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901516" y="2483862"/>
          <a:ext cx="458434" cy="331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04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4502" y="1759482"/>
            <a:ext cx="166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cs typeface="Times New Roman" panose="02020603050405020304" pitchFamily="18" charset="0"/>
              </a:rPr>
              <a:t>Колоночный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индекс</a:t>
            </a:r>
            <a:endParaRPr lang="ru-RU" sz="2000" i="1" dirty="0"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339572" y="1827978"/>
            <a:ext cx="2644357" cy="1751058"/>
          </a:xfrm>
          <a:custGeom>
            <a:avLst/>
            <a:gdLst>
              <a:gd name="connsiteX0" fmla="*/ 0 w 4308230"/>
              <a:gd name="connsiteY0" fmla="*/ 685800 h 2057400"/>
              <a:gd name="connsiteX1" fmla="*/ 1547446 w 4308230"/>
              <a:gd name="connsiteY1" fmla="*/ 17585 h 2057400"/>
              <a:gd name="connsiteX2" fmla="*/ 2637692 w 4308230"/>
              <a:gd name="connsiteY2" fmla="*/ 0 h 2057400"/>
              <a:gd name="connsiteX3" fmla="*/ 4308230 w 4308230"/>
              <a:gd name="connsiteY3" fmla="*/ 105508 h 2057400"/>
              <a:gd name="connsiteX4" fmla="*/ 4308230 w 4308230"/>
              <a:gd name="connsiteY4" fmla="*/ 1055077 h 2057400"/>
              <a:gd name="connsiteX5" fmla="*/ 2637692 w 4308230"/>
              <a:gd name="connsiteY5" fmla="*/ 1617785 h 2057400"/>
              <a:gd name="connsiteX6" fmla="*/ 1547446 w 4308230"/>
              <a:gd name="connsiteY6" fmla="*/ 1617785 h 2057400"/>
              <a:gd name="connsiteX7" fmla="*/ 0 w 4308230"/>
              <a:gd name="connsiteY7" fmla="*/ 2057400 h 2057400"/>
              <a:gd name="connsiteX8" fmla="*/ 0 w 4308230"/>
              <a:gd name="connsiteY8" fmla="*/ 685800 h 2057400"/>
              <a:gd name="connsiteX0" fmla="*/ 0 w 4308230"/>
              <a:gd name="connsiteY0" fmla="*/ 685800 h 2057400"/>
              <a:gd name="connsiteX1" fmla="*/ 1547446 w 4308230"/>
              <a:gd name="connsiteY1" fmla="*/ 17585 h 2057400"/>
              <a:gd name="connsiteX2" fmla="*/ 2637692 w 4308230"/>
              <a:gd name="connsiteY2" fmla="*/ 0 h 2057400"/>
              <a:gd name="connsiteX3" fmla="*/ 4308230 w 4308230"/>
              <a:gd name="connsiteY3" fmla="*/ 105508 h 2057400"/>
              <a:gd name="connsiteX4" fmla="*/ 4308230 w 4308230"/>
              <a:gd name="connsiteY4" fmla="*/ 1055077 h 2057400"/>
              <a:gd name="connsiteX5" fmla="*/ 1547446 w 4308230"/>
              <a:gd name="connsiteY5" fmla="*/ 1617785 h 2057400"/>
              <a:gd name="connsiteX6" fmla="*/ 0 w 4308230"/>
              <a:gd name="connsiteY6" fmla="*/ 2057400 h 2057400"/>
              <a:gd name="connsiteX7" fmla="*/ 0 w 4308230"/>
              <a:gd name="connsiteY7" fmla="*/ 685800 h 2057400"/>
              <a:gd name="connsiteX0" fmla="*/ 0 w 4308230"/>
              <a:gd name="connsiteY0" fmla="*/ 668215 h 2039815"/>
              <a:gd name="connsiteX1" fmla="*/ 1547446 w 4308230"/>
              <a:gd name="connsiteY1" fmla="*/ 0 h 2039815"/>
              <a:gd name="connsiteX2" fmla="*/ 4308230 w 4308230"/>
              <a:gd name="connsiteY2" fmla="*/ 87923 h 2039815"/>
              <a:gd name="connsiteX3" fmla="*/ 4308230 w 4308230"/>
              <a:gd name="connsiteY3" fmla="*/ 1037492 h 2039815"/>
              <a:gd name="connsiteX4" fmla="*/ 1547446 w 4308230"/>
              <a:gd name="connsiteY4" fmla="*/ 1600200 h 2039815"/>
              <a:gd name="connsiteX5" fmla="*/ 0 w 4308230"/>
              <a:gd name="connsiteY5" fmla="*/ 2039815 h 2039815"/>
              <a:gd name="connsiteX6" fmla="*/ 0 w 4308230"/>
              <a:gd name="connsiteY6" fmla="*/ 668215 h 2039815"/>
              <a:gd name="connsiteX0" fmla="*/ 0 w 4308230"/>
              <a:gd name="connsiteY0" fmla="*/ 668215 h 1924312"/>
              <a:gd name="connsiteX1" fmla="*/ 1547446 w 4308230"/>
              <a:gd name="connsiteY1" fmla="*/ 0 h 1924312"/>
              <a:gd name="connsiteX2" fmla="*/ 4308230 w 4308230"/>
              <a:gd name="connsiteY2" fmla="*/ 87923 h 1924312"/>
              <a:gd name="connsiteX3" fmla="*/ 4308230 w 4308230"/>
              <a:gd name="connsiteY3" fmla="*/ 1037492 h 1924312"/>
              <a:gd name="connsiteX4" fmla="*/ 1547446 w 4308230"/>
              <a:gd name="connsiteY4" fmla="*/ 1600200 h 1924312"/>
              <a:gd name="connsiteX5" fmla="*/ 9625 w 4308230"/>
              <a:gd name="connsiteY5" fmla="*/ 1924312 h 1924312"/>
              <a:gd name="connsiteX6" fmla="*/ 0 w 4308230"/>
              <a:gd name="connsiteY6" fmla="*/ 668215 h 1924312"/>
              <a:gd name="connsiteX0" fmla="*/ 0 w 4308230"/>
              <a:gd name="connsiteY0" fmla="*/ 580292 h 1836389"/>
              <a:gd name="connsiteX1" fmla="*/ 1470444 w 4308230"/>
              <a:gd name="connsiteY1" fmla="*/ 85331 h 1836389"/>
              <a:gd name="connsiteX2" fmla="*/ 4308230 w 4308230"/>
              <a:gd name="connsiteY2" fmla="*/ 0 h 1836389"/>
              <a:gd name="connsiteX3" fmla="*/ 4308230 w 4308230"/>
              <a:gd name="connsiteY3" fmla="*/ 949569 h 1836389"/>
              <a:gd name="connsiteX4" fmla="*/ 1547446 w 4308230"/>
              <a:gd name="connsiteY4" fmla="*/ 1512277 h 1836389"/>
              <a:gd name="connsiteX5" fmla="*/ 9625 w 4308230"/>
              <a:gd name="connsiteY5" fmla="*/ 1836389 h 1836389"/>
              <a:gd name="connsiteX6" fmla="*/ 0 w 4308230"/>
              <a:gd name="connsiteY6" fmla="*/ 580292 h 1836389"/>
              <a:gd name="connsiteX0" fmla="*/ 0 w 4308230"/>
              <a:gd name="connsiteY0" fmla="*/ 580292 h 1836389"/>
              <a:gd name="connsiteX1" fmla="*/ 1470444 w 4308230"/>
              <a:gd name="connsiteY1" fmla="*/ 85331 h 1836389"/>
              <a:gd name="connsiteX2" fmla="*/ 4308230 w 4308230"/>
              <a:gd name="connsiteY2" fmla="*/ 0 h 1836389"/>
              <a:gd name="connsiteX3" fmla="*/ 4308230 w 4308230"/>
              <a:gd name="connsiteY3" fmla="*/ 949569 h 1836389"/>
              <a:gd name="connsiteX4" fmla="*/ 1470444 w 4308230"/>
              <a:gd name="connsiteY4" fmla="*/ 1714408 h 1836389"/>
              <a:gd name="connsiteX5" fmla="*/ 9625 w 4308230"/>
              <a:gd name="connsiteY5" fmla="*/ 1836389 h 1836389"/>
              <a:gd name="connsiteX6" fmla="*/ 0 w 4308230"/>
              <a:gd name="connsiteY6" fmla="*/ 580292 h 1836389"/>
              <a:gd name="connsiteX0" fmla="*/ 0 w 4308230"/>
              <a:gd name="connsiteY0" fmla="*/ 503290 h 1759387"/>
              <a:gd name="connsiteX1" fmla="*/ 1470444 w 4308230"/>
              <a:gd name="connsiteY1" fmla="*/ 8329 h 1759387"/>
              <a:gd name="connsiteX2" fmla="*/ 2594933 w 4308230"/>
              <a:gd name="connsiteY2" fmla="*/ 0 h 1759387"/>
              <a:gd name="connsiteX3" fmla="*/ 4308230 w 4308230"/>
              <a:gd name="connsiteY3" fmla="*/ 872567 h 1759387"/>
              <a:gd name="connsiteX4" fmla="*/ 1470444 w 4308230"/>
              <a:gd name="connsiteY4" fmla="*/ 1637406 h 1759387"/>
              <a:gd name="connsiteX5" fmla="*/ 9625 w 4308230"/>
              <a:gd name="connsiteY5" fmla="*/ 1759387 h 1759387"/>
              <a:gd name="connsiteX6" fmla="*/ 0 w 4308230"/>
              <a:gd name="connsiteY6" fmla="*/ 503290 h 1759387"/>
              <a:gd name="connsiteX0" fmla="*/ 0 w 2623809"/>
              <a:gd name="connsiteY0" fmla="*/ 503290 h 1759387"/>
              <a:gd name="connsiteX1" fmla="*/ 1470444 w 2623809"/>
              <a:gd name="connsiteY1" fmla="*/ 8329 h 1759387"/>
              <a:gd name="connsiteX2" fmla="*/ 2594933 w 2623809"/>
              <a:gd name="connsiteY2" fmla="*/ 0 h 1759387"/>
              <a:gd name="connsiteX3" fmla="*/ 2623809 w 2623809"/>
              <a:gd name="connsiteY3" fmla="*/ 1238327 h 1759387"/>
              <a:gd name="connsiteX4" fmla="*/ 1470444 w 2623809"/>
              <a:gd name="connsiteY4" fmla="*/ 1637406 h 1759387"/>
              <a:gd name="connsiteX5" fmla="*/ 9625 w 2623809"/>
              <a:gd name="connsiteY5" fmla="*/ 1759387 h 1759387"/>
              <a:gd name="connsiteX6" fmla="*/ 0 w 2623809"/>
              <a:gd name="connsiteY6" fmla="*/ 503290 h 1759387"/>
              <a:gd name="connsiteX0" fmla="*/ 0 w 2644357"/>
              <a:gd name="connsiteY0" fmla="*/ 667677 h 1759387"/>
              <a:gd name="connsiteX1" fmla="*/ 1490992 w 2644357"/>
              <a:gd name="connsiteY1" fmla="*/ 8329 h 1759387"/>
              <a:gd name="connsiteX2" fmla="*/ 2615481 w 2644357"/>
              <a:gd name="connsiteY2" fmla="*/ 0 h 1759387"/>
              <a:gd name="connsiteX3" fmla="*/ 2644357 w 2644357"/>
              <a:gd name="connsiteY3" fmla="*/ 1238327 h 1759387"/>
              <a:gd name="connsiteX4" fmla="*/ 1490992 w 2644357"/>
              <a:gd name="connsiteY4" fmla="*/ 1637406 h 1759387"/>
              <a:gd name="connsiteX5" fmla="*/ 30173 w 2644357"/>
              <a:gd name="connsiteY5" fmla="*/ 1759387 h 1759387"/>
              <a:gd name="connsiteX6" fmla="*/ 0 w 2644357"/>
              <a:gd name="connsiteY6" fmla="*/ 667677 h 1759387"/>
              <a:gd name="connsiteX0" fmla="*/ 0 w 2644357"/>
              <a:gd name="connsiteY0" fmla="*/ 659348 h 1751058"/>
              <a:gd name="connsiteX1" fmla="*/ 1490992 w 2644357"/>
              <a:gd name="connsiteY1" fmla="*/ 0 h 1751058"/>
              <a:gd name="connsiteX2" fmla="*/ 2636030 w 2644357"/>
              <a:gd name="connsiteY2" fmla="*/ 114961 h 1751058"/>
              <a:gd name="connsiteX3" fmla="*/ 2644357 w 2644357"/>
              <a:gd name="connsiteY3" fmla="*/ 1229998 h 1751058"/>
              <a:gd name="connsiteX4" fmla="*/ 1490992 w 2644357"/>
              <a:gd name="connsiteY4" fmla="*/ 1629077 h 1751058"/>
              <a:gd name="connsiteX5" fmla="*/ 30173 w 2644357"/>
              <a:gd name="connsiteY5" fmla="*/ 1751058 h 1751058"/>
              <a:gd name="connsiteX6" fmla="*/ 0 w 2644357"/>
              <a:gd name="connsiteY6" fmla="*/ 659348 h 175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4357" h="1751058">
                <a:moveTo>
                  <a:pt x="0" y="659348"/>
                </a:moveTo>
                <a:lnTo>
                  <a:pt x="1490992" y="0"/>
                </a:lnTo>
                <a:lnTo>
                  <a:pt x="2636030" y="114961"/>
                </a:lnTo>
                <a:cubicBezTo>
                  <a:pt x="2638806" y="486640"/>
                  <a:pt x="2641581" y="858319"/>
                  <a:pt x="2644357" y="1229998"/>
                </a:cubicBezTo>
                <a:lnTo>
                  <a:pt x="1490992" y="1629077"/>
                </a:lnTo>
                <a:lnTo>
                  <a:pt x="30173" y="1751058"/>
                </a:lnTo>
                <a:cubicBezTo>
                  <a:pt x="26965" y="1332359"/>
                  <a:pt x="3208" y="1078047"/>
                  <a:pt x="0" y="659348"/>
                </a:cubicBezTo>
                <a:close/>
              </a:path>
            </a:pathLst>
          </a:custGeom>
          <a:solidFill>
            <a:srgbClr val="FF996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360120" y="4685785"/>
            <a:ext cx="2623810" cy="2057414"/>
          </a:xfrm>
          <a:custGeom>
            <a:avLst/>
            <a:gdLst>
              <a:gd name="connsiteX0" fmla="*/ 0 w 4308231"/>
              <a:gd name="connsiteY0" fmla="*/ 175847 h 1617785"/>
              <a:gd name="connsiteX1" fmla="*/ 1547446 w 4308231"/>
              <a:gd name="connsiteY1" fmla="*/ 17585 h 1617785"/>
              <a:gd name="connsiteX2" fmla="*/ 2620108 w 4308231"/>
              <a:gd name="connsiteY2" fmla="*/ 0 h 1617785"/>
              <a:gd name="connsiteX3" fmla="*/ 4308231 w 4308231"/>
              <a:gd name="connsiteY3" fmla="*/ 492370 h 1617785"/>
              <a:gd name="connsiteX4" fmla="*/ 4273062 w 4308231"/>
              <a:gd name="connsiteY4" fmla="*/ 1494693 h 1617785"/>
              <a:gd name="connsiteX5" fmla="*/ 2620108 w 4308231"/>
              <a:gd name="connsiteY5" fmla="*/ 1617785 h 1617785"/>
              <a:gd name="connsiteX6" fmla="*/ 1547446 w 4308231"/>
              <a:gd name="connsiteY6" fmla="*/ 1617785 h 1617785"/>
              <a:gd name="connsiteX7" fmla="*/ 0 w 4308231"/>
              <a:gd name="connsiteY7" fmla="*/ 1529862 h 1617785"/>
              <a:gd name="connsiteX8" fmla="*/ 0 w 4308231"/>
              <a:gd name="connsiteY8" fmla="*/ 175847 h 1617785"/>
              <a:gd name="connsiteX0" fmla="*/ 0 w 4308231"/>
              <a:gd name="connsiteY0" fmla="*/ 158262 h 1600200"/>
              <a:gd name="connsiteX1" fmla="*/ 1547446 w 4308231"/>
              <a:gd name="connsiteY1" fmla="*/ 0 h 1600200"/>
              <a:gd name="connsiteX2" fmla="*/ 4308231 w 4308231"/>
              <a:gd name="connsiteY2" fmla="*/ 474785 h 1600200"/>
              <a:gd name="connsiteX3" fmla="*/ 4273062 w 4308231"/>
              <a:gd name="connsiteY3" fmla="*/ 1477108 h 1600200"/>
              <a:gd name="connsiteX4" fmla="*/ 2620108 w 4308231"/>
              <a:gd name="connsiteY4" fmla="*/ 1600200 h 1600200"/>
              <a:gd name="connsiteX5" fmla="*/ 1547446 w 4308231"/>
              <a:gd name="connsiteY5" fmla="*/ 1600200 h 1600200"/>
              <a:gd name="connsiteX6" fmla="*/ 0 w 4308231"/>
              <a:gd name="connsiteY6" fmla="*/ 1512277 h 1600200"/>
              <a:gd name="connsiteX7" fmla="*/ 0 w 4308231"/>
              <a:gd name="connsiteY7" fmla="*/ 158262 h 1600200"/>
              <a:gd name="connsiteX0" fmla="*/ 0 w 4308231"/>
              <a:gd name="connsiteY0" fmla="*/ 158262 h 1600200"/>
              <a:gd name="connsiteX1" fmla="*/ 1547446 w 4308231"/>
              <a:gd name="connsiteY1" fmla="*/ 0 h 1600200"/>
              <a:gd name="connsiteX2" fmla="*/ 4308231 w 4308231"/>
              <a:gd name="connsiteY2" fmla="*/ 474785 h 1600200"/>
              <a:gd name="connsiteX3" fmla="*/ 4273062 w 4308231"/>
              <a:gd name="connsiteY3" fmla="*/ 1477108 h 1600200"/>
              <a:gd name="connsiteX4" fmla="*/ 1547446 w 4308231"/>
              <a:gd name="connsiteY4" fmla="*/ 1600200 h 1600200"/>
              <a:gd name="connsiteX5" fmla="*/ 0 w 4308231"/>
              <a:gd name="connsiteY5" fmla="*/ 1512277 h 1600200"/>
              <a:gd name="connsiteX6" fmla="*/ 0 w 4308231"/>
              <a:gd name="connsiteY6" fmla="*/ 158262 h 1600200"/>
              <a:gd name="connsiteX0" fmla="*/ 0 w 4308231"/>
              <a:gd name="connsiteY0" fmla="*/ 0 h 1441938"/>
              <a:gd name="connsiteX1" fmla="*/ 1480069 w 4308231"/>
              <a:gd name="connsiteY1" fmla="*/ 294125 h 1441938"/>
              <a:gd name="connsiteX2" fmla="*/ 4308231 w 4308231"/>
              <a:gd name="connsiteY2" fmla="*/ 316523 h 1441938"/>
              <a:gd name="connsiteX3" fmla="*/ 4273062 w 4308231"/>
              <a:gd name="connsiteY3" fmla="*/ 1318846 h 1441938"/>
              <a:gd name="connsiteX4" fmla="*/ 1547446 w 4308231"/>
              <a:gd name="connsiteY4" fmla="*/ 1441938 h 1441938"/>
              <a:gd name="connsiteX5" fmla="*/ 0 w 4308231"/>
              <a:gd name="connsiteY5" fmla="*/ 1354015 h 1441938"/>
              <a:gd name="connsiteX6" fmla="*/ 0 w 4308231"/>
              <a:gd name="connsiteY6" fmla="*/ 0 h 1441938"/>
              <a:gd name="connsiteX0" fmla="*/ 0 w 4308231"/>
              <a:gd name="connsiteY0" fmla="*/ 0 h 1441938"/>
              <a:gd name="connsiteX1" fmla="*/ 1480069 w 4308231"/>
              <a:gd name="connsiteY1" fmla="*/ 294125 h 1441938"/>
              <a:gd name="connsiteX2" fmla="*/ 4308231 w 4308231"/>
              <a:gd name="connsiteY2" fmla="*/ 316523 h 1441938"/>
              <a:gd name="connsiteX3" fmla="*/ 4273062 w 4308231"/>
              <a:gd name="connsiteY3" fmla="*/ 1318846 h 1441938"/>
              <a:gd name="connsiteX4" fmla="*/ 1547446 w 4308231"/>
              <a:gd name="connsiteY4" fmla="*/ 1441938 h 1441938"/>
              <a:gd name="connsiteX5" fmla="*/ 0 w 4308231"/>
              <a:gd name="connsiteY5" fmla="*/ 1228886 h 1441938"/>
              <a:gd name="connsiteX6" fmla="*/ 0 w 4308231"/>
              <a:gd name="connsiteY6" fmla="*/ 0 h 1441938"/>
              <a:gd name="connsiteX0" fmla="*/ 0 w 4308231"/>
              <a:gd name="connsiteY0" fmla="*/ 0 h 1913576"/>
              <a:gd name="connsiteX1" fmla="*/ 1480069 w 4308231"/>
              <a:gd name="connsiteY1" fmla="*/ 294125 h 1913576"/>
              <a:gd name="connsiteX2" fmla="*/ 4308231 w 4308231"/>
              <a:gd name="connsiteY2" fmla="*/ 316523 h 1913576"/>
              <a:gd name="connsiteX3" fmla="*/ 4273062 w 4308231"/>
              <a:gd name="connsiteY3" fmla="*/ 1318846 h 1913576"/>
              <a:gd name="connsiteX4" fmla="*/ 1480069 w 4308231"/>
              <a:gd name="connsiteY4" fmla="*/ 1913576 h 1913576"/>
              <a:gd name="connsiteX5" fmla="*/ 0 w 4308231"/>
              <a:gd name="connsiteY5" fmla="*/ 1228886 h 1913576"/>
              <a:gd name="connsiteX6" fmla="*/ 0 w 4308231"/>
              <a:gd name="connsiteY6" fmla="*/ 0 h 1913576"/>
              <a:gd name="connsiteX0" fmla="*/ 0 w 4273062"/>
              <a:gd name="connsiteY0" fmla="*/ 0 h 1913576"/>
              <a:gd name="connsiteX1" fmla="*/ 1480069 w 4273062"/>
              <a:gd name="connsiteY1" fmla="*/ 294125 h 1913576"/>
              <a:gd name="connsiteX2" fmla="*/ 2652686 w 4273062"/>
              <a:gd name="connsiteY2" fmla="*/ 682283 h 1913576"/>
              <a:gd name="connsiteX3" fmla="*/ 4273062 w 4273062"/>
              <a:gd name="connsiteY3" fmla="*/ 1318846 h 1913576"/>
              <a:gd name="connsiteX4" fmla="*/ 1480069 w 4273062"/>
              <a:gd name="connsiteY4" fmla="*/ 1913576 h 1913576"/>
              <a:gd name="connsiteX5" fmla="*/ 0 w 4273062"/>
              <a:gd name="connsiteY5" fmla="*/ 1228886 h 1913576"/>
              <a:gd name="connsiteX6" fmla="*/ 0 w 4273062"/>
              <a:gd name="connsiteY6" fmla="*/ 0 h 1913576"/>
              <a:gd name="connsiteX0" fmla="*/ 0 w 2652686"/>
              <a:gd name="connsiteY0" fmla="*/ 0 h 1913576"/>
              <a:gd name="connsiteX1" fmla="*/ 1480069 w 2652686"/>
              <a:gd name="connsiteY1" fmla="*/ 294125 h 1913576"/>
              <a:gd name="connsiteX2" fmla="*/ 2652686 w 2652686"/>
              <a:gd name="connsiteY2" fmla="*/ 682283 h 1913576"/>
              <a:gd name="connsiteX3" fmla="*/ 2617517 w 2652686"/>
              <a:gd name="connsiteY3" fmla="*/ 1877112 h 1913576"/>
              <a:gd name="connsiteX4" fmla="*/ 1480069 w 2652686"/>
              <a:gd name="connsiteY4" fmla="*/ 1913576 h 1913576"/>
              <a:gd name="connsiteX5" fmla="*/ 0 w 2652686"/>
              <a:gd name="connsiteY5" fmla="*/ 1228886 h 1913576"/>
              <a:gd name="connsiteX6" fmla="*/ 0 w 2652686"/>
              <a:gd name="connsiteY6" fmla="*/ 0 h 1913576"/>
              <a:gd name="connsiteX0" fmla="*/ 0 w 2623810"/>
              <a:gd name="connsiteY0" fmla="*/ 0 h 1913576"/>
              <a:gd name="connsiteX1" fmla="*/ 1480069 w 2623810"/>
              <a:gd name="connsiteY1" fmla="*/ 294125 h 1913576"/>
              <a:gd name="connsiteX2" fmla="*/ 2623810 w 2623810"/>
              <a:gd name="connsiteY2" fmla="*/ 672658 h 1913576"/>
              <a:gd name="connsiteX3" fmla="*/ 2617517 w 2623810"/>
              <a:gd name="connsiteY3" fmla="*/ 1877112 h 1913576"/>
              <a:gd name="connsiteX4" fmla="*/ 1480069 w 2623810"/>
              <a:gd name="connsiteY4" fmla="*/ 1913576 h 1913576"/>
              <a:gd name="connsiteX5" fmla="*/ 0 w 2623810"/>
              <a:gd name="connsiteY5" fmla="*/ 1228886 h 1913576"/>
              <a:gd name="connsiteX6" fmla="*/ 0 w 2623810"/>
              <a:gd name="connsiteY6" fmla="*/ 0 h 1913576"/>
              <a:gd name="connsiteX0" fmla="*/ 0 w 2623810"/>
              <a:gd name="connsiteY0" fmla="*/ 0 h 2057414"/>
              <a:gd name="connsiteX1" fmla="*/ 1480069 w 2623810"/>
              <a:gd name="connsiteY1" fmla="*/ 437963 h 2057414"/>
              <a:gd name="connsiteX2" fmla="*/ 2623810 w 2623810"/>
              <a:gd name="connsiteY2" fmla="*/ 816496 h 2057414"/>
              <a:gd name="connsiteX3" fmla="*/ 2617517 w 2623810"/>
              <a:gd name="connsiteY3" fmla="*/ 2020950 h 2057414"/>
              <a:gd name="connsiteX4" fmla="*/ 1480069 w 2623810"/>
              <a:gd name="connsiteY4" fmla="*/ 2057414 h 2057414"/>
              <a:gd name="connsiteX5" fmla="*/ 0 w 2623810"/>
              <a:gd name="connsiteY5" fmla="*/ 1372724 h 2057414"/>
              <a:gd name="connsiteX6" fmla="*/ 0 w 2623810"/>
              <a:gd name="connsiteY6" fmla="*/ 0 h 2057414"/>
              <a:gd name="connsiteX0" fmla="*/ 0 w 2623810"/>
              <a:gd name="connsiteY0" fmla="*/ 0 h 2057414"/>
              <a:gd name="connsiteX1" fmla="*/ 1480069 w 2623810"/>
              <a:gd name="connsiteY1" fmla="*/ 437963 h 2057414"/>
              <a:gd name="connsiteX2" fmla="*/ 2623810 w 2623810"/>
              <a:gd name="connsiteY2" fmla="*/ 816496 h 2057414"/>
              <a:gd name="connsiteX3" fmla="*/ 2617517 w 2623810"/>
              <a:gd name="connsiteY3" fmla="*/ 2020950 h 2057414"/>
              <a:gd name="connsiteX4" fmla="*/ 1480069 w 2623810"/>
              <a:gd name="connsiteY4" fmla="*/ 2057414 h 2057414"/>
              <a:gd name="connsiteX5" fmla="*/ 0 w 2623810"/>
              <a:gd name="connsiteY5" fmla="*/ 1095322 h 2057414"/>
              <a:gd name="connsiteX6" fmla="*/ 0 w 2623810"/>
              <a:gd name="connsiteY6" fmla="*/ 0 h 2057414"/>
              <a:gd name="connsiteX0" fmla="*/ 0 w 2623810"/>
              <a:gd name="connsiteY0" fmla="*/ 0 h 2057414"/>
              <a:gd name="connsiteX1" fmla="*/ 1480069 w 2623810"/>
              <a:gd name="connsiteY1" fmla="*/ 437963 h 2057414"/>
              <a:gd name="connsiteX2" fmla="*/ 2623810 w 2623810"/>
              <a:gd name="connsiteY2" fmla="*/ 960334 h 2057414"/>
              <a:gd name="connsiteX3" fmla="*/ 2617517 w 2623810"/>
              <a:gd name="connsiteY3" fmla="*/ 2020950 h 2057414"/>
              <a:gd name="connsiteX4" fmla="*/ 1480069 w 2623810"/>
              <a:gd name="connsiteY4" fmla="*/ 2057414 h 2057414"/>
              <a:gd name="connsiteX5" fmla="*/ 0 w 2623810"/>
              <a:gd name="connsiteY5" fmla="*/ 1095322 h 2057414"/>
              <a:gd name="connsiteX6" fmla="*/ 0 w 2623810"/>
              <a:gd name="connsiteY6" fmla="*/ 0 h 205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810" h="2057414">
                <a:moveTo>
                  <a:pt x="0" y="0"/>
                </a:moveTo>
                <a:lnTo>
                  <a:pt x="1480069" y="437963"/>
                </a:lnTo>
                <a:lnTo>
                  <a:pt x="2623810" y="960334"/>
                </a:lnTo>
                <a:cubicBezTo>
                  <a:pt x="2621712" y="1361819"/>
                  <a:pt x="2619615" y="1619465"/>
                  <a:pt x="2617517" y="2020950"/>
                </a:cubicBezTo>
                <a:lnTo>
                  <a:pt x="1480069" y="2057414"/>
                </a:lnTo>
                <a:lnTo>
                  <a:pt x="0" y="1095322"/>
                </a:lnTo>
                <a:lnTo>
                  <a:pt x="0" y="0"/>
                </a:lnTo>
                <a:close/>
              </a:path>
            </a:pathLst>
          </a:custGeom>
          <a:solidFill>
            <a:srgbClr val="DCFF9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349000" y="3471220"/>
            <a:ext cx="2655650" cy="1651287"/>
          </a:xfrm>
          <a:custGeom>
            <a:avLst/>
            <a:gdLst>
              <a:gd name="connsiteX0" fmla="*/ 17584 w 4308230"/>
              <a:gd name="connsiteY0" fmla="*/ 474785 h 1828800"/>
              <a:gd name="connsiteX1" fmla="*/ 1547446 w 4308230"/>
              <a:gd name="connsiteY1" fmla="*/ 0 h 1828800"/>
              <a:gd name="connsiteX2" fmla="*/ 2637692 w 4308230"/>
              <a:gd name="connsiteY2" fmla="*/ 17585 h 1828800"/>
              <a:gd name="connsiteX3" fmla="*/ 4308230 w 4308230"/>
              <a:gd name="connsiteY3" fmla="*/ 334108 h 1828800"/>
              <a:gd name="connsiteX4" fmla="*/ 4308230 w 4308230"/>
              <a:gd name="connsiteY4" fmla="*/ 1318846 h 1828800"/>
              <a:gd name="connsiteX5" fmla="*/ 2620107 w 4308230"/>
              <a:gd name="connsiteY5" fmla="*/ 1652954 h 1828800"/>
              <a:gd name="connsiteX6" fmla="*/ 1565030 w 4308230"/>
              <a:gd name="connsiteY6" fmla="*/ 1670538 h 1828800"/>
              <a:gd name="connsiteX7" fmla="*/ 0 w 4308230"/>
              <a:gd name="connsiteY7" fmla="*/ 1828800 h 1828800"/>
              <a:gd name="connsiteX8" fmla="*/ 17584 w 4308230"/>
              <a:gd name="connsiteY8" fmla="*/ 474785 h 1828800"/>
              <a:gd name="connsiteX0" fmla="*/ 17584 w 4308230"/>
              <a:gd name="connsiteY0" fmla="*/ 474785 h 1828800"/>
              <a:gd name="connsiteX1" fmla="*/ 1547446 w 4308230"/>
              <a:gd name="connsiteY1" fmla="*/ 0 h 1828800"/>
              <a:gd name="connsiteX2" fmla="*/ 4308230 w 4308230"/>
              <a:gd name="connsiteY2" fmla="*/ 334108 h 1828800"/>
              <a:gd name="connsiteX3" fmla="*/ 4308230 w 4308230"/>
              <a:gd name="connsiteY3" fmla="*/ 1318846 h 1828800"/>
              <a:gd name="connsiteX4" fmla="*/ 2620107 w 4308230"/>
              <a:gd name="connsiteY4" fmla="*/ 1652954 h 1828800"/>
              <a:gd name="connsiteX5" fmla="*/ 1565030 w 4308230"/>
              <a:gd name="connsiteY5" fmla="*/ 1670538 h 1828800"/>
              <a:gd name="connsiteX6" fmla="*/ 0 w 4308230"/>
              <a:gd name="connsiteY6" fmla="*/ 1828800 h 1828800"/>
              <a:gd name="connsiteX7" fmla="*/ 17584 w 4308230"/>
              <a:gd name="connsiteY7" fmla="*/ 474785 h 1828800"/>
              <a:gd name="connsiteX0" fmla="*/ 17584 w 4308230"/>
              <a:gd name="connsiteY0" fmla="*/ 474785 h 1828800"/>
              <a:gd name="connsiteX1" fmla="*/ 1547446 w 4308230"/>
              <a:gd name="connsiteY1" fmla="*/ 0 h 1828800"/>
              <a:gd name="connsiteX2" fmla="*/ 4308230 w 4308230"/>
              <a:gd name="connsiteY2" fmla="*/ 334108 h 1828800"/>
              <a:gd name="connsiteX3" fmla="*/ 4308230 w 4308230"/>
              <a:gd name="connsiteY3" fmla="*/ 1318846 h 1828800"/>
              <a:gd name="connsiteX4" fmla="*/ 1565030 w 4308230"/>
              <a:gd name="connsiteY4" fmla="*/ 1670538 h 1828800"/>
              <a:gd name="connsiteX5" fmla="*/ 0 w 4308230"/>
              <a:gd name="connsiteY5" fmla="*/ 1828800 h 1828800"/>
              <a:gd name="connsiteX6" fmla="*/ 17584 w 4308230"/>
              <a:gd name="connsiteY6" fmla="*/ 474785 h 1828800"/>
              <a:gd name="connsiteX0" fmla="*/ 0 w 4290646"/>
              <a:gd name="connsiteY0" fmla="*/ 474785 h 1703671"/>
              <a:gd name="connsiteX1" fmla="*/ 1529862 w 4290646"/>
              <a:gd name="connsiteY1" fmla="*/ 0 h 1703671"/>
              <a:gd name="connsiteX2" fmla="*/ 4290646 w 4290646"/>
              <a:gd name="connsiteY2" fmla="*/ 334108 h 1703671"/>
              <a:gd name="connsiteX3" fmla="*/ 4290646 w 4290646"/>
              <a:gd name="connsiteY3" fmla="*/ 1318846 h 1703671"/>
              <a:gd name="connsiteX4" fmla="*/ 1547446 w 4290646"/>
              <a:gd name="connsiteY4" fmla="*/ 1670538 h 1703671"/>
              <a:gd name="connsiteX5" fmla="*/ 20917 w 4290646"/>
              <a:gd name="connsiteY5" fmla="*/ 1703671 h 1703671"/>
              <a:gd name="connsiteX6" fmla="*/ 0 w 4290646"/>
              <a:gd name="connsiteY6" fmla="*/ 474785 h 1703671"/>
              <a:gd name="connsiteX0" fmla="*/ 0 w 4290646"/>
              <a:gd name="connsiteY0" fmla="*/ 140677 h 1369563"/>
              <a:gd name="connsiteX1" fmla="*/ 1481736 w 4290646"/>
              <a:gd name="connsiteY1" fmla="*/ 22027 h 1369563"/>
              <a:gd name="connsiteX2" fmla="*/ 4290646 w 4290646"/>
              <a:gd name="connsiteY2" fmla="*/ 0 h 1369563"/>
              <a:gd name="connsiteX3" fmla="*/ 4290646 w 4290646"/>
              <a:gd name="connsiteY3" fmla="*/ 984738 h 1369563"/>
              <a:gd name="connsiteX4" fmla="*/ 1547446 w 4290646"/>
              <a:gd name="connsiteY4" fmla="*/ 1336430 h 1369563"/>
              <a:gd name="connsiteX5" fmla="*/ 20917 w 4290646"/>
              <a:gd name="connsiteY5" fmla="*/ 1369563 h 1369563"/>
              <a:gd name="connsiteX6" fmla="*/ 0 w 4290646"/>
              <a:gd name="connsiteY6" fmla="*/ 140677 h 1369563"/>
              <a:gd name="connsiteX0" fmla="*/ 0 w 4290646"/>
              <a:gd name="connsiteY0" fmla="*/ 140677 h 1673314"/>
              <a:gd name="connsiteX1" fmla="*/ 1481736 w 4290646"/>
              <a:gd name="connsiteY1" fmla="*/ 22027 h 1673314"/>
              <a:gd name="connsiteX2" fmla="*/ 4290646 w 4290646"/>
              <a:gd name="connsiteY2" fmla="*/ 0 h 1673314"/>
              <a:gd name="connsiteX3" fmla="*/ 4290646 w 4290646"/>
              <a:gd name="connsiteY3" fmla="*/ 984738 h 1673314"/>
              <a:gd name="connsiteX4" fmla="*/ 1480069 w 4290646"/>
              <a:gd name="connsiteY4" fmla="*/ 1673314 h 1673314"/>
              <a:gd name="connsiteX5" fmla="*/ 20917 w 4290646"/>
              <a:gd name="connsiteY5" fmla="*/ 1369563 h 1673314"/>
              <a:gd name="connsiteX6" fmla="*/ 0 w 4290646"/>
              <a:gd name="connsiteY6" fmla="*/ 140677 h 1673314"/>
              <a:gd name="connsiteX0" fmla="*/ 0 w 4290646"/>
              <a:gd name="connsiteY0" fmla="*/ 118650 h 1651287"/>
              <a:gd name="connsiteX1" fmla="*/ 1481736 w 4290646"/>
              <a:gd name="connsiteY1" fmla="*/ 0 h 1651287"/>
              <a:gd name="connsiteX2" fmla="*/ 2635101 w 4290646"/>
              <a:gd name="connsiteY2" fmla="*/ 160853 h 1651287"/>
              <a:gd name="connsiteX3" fmla="*/ 4290646 w 4290646"/>
              <a:gd name="connsiteY3" fmla="*/ 962711 h 1651287"/>
              <a:gd name="connsiteX4" fmla="*/ 1480069 w 4290646"/>
              <a:gd name="connsiteY4" fmla="*/ 1651287 h 1651287"/>
              <a:gd name="connsiteX5" fmla="*/ 20917 w 4290646"/>
              <a:gd name="connsiteY5" fmla="*/ 1347536 h 1651287"/>
              <a:gd name="connsiteX6" fmla="*/ 0 w 4290646"/>
              <a:gd name="connsiteY6" fmla="*/ 118650 h 1651287"/>
              <a:gd name="connsiteX0" fmla="*/ 0 w 2635101"/>
              <a:gd name="connsiteY0" fmla="*/ 118650 h 1651287"/>
              <a:gd name="connsiteX1" fmla="*/ 1481736 w 2635101"/>
              <a:gd name="connsiteY1" fmla="*/ 0 h 1651287"/>
              <a:gd name="connsiteX2" fmla="*/ 2635101 w 2635101"/>
              <a:gd name="connsiteY2" fmla="*/ 160853 h 1651287"/>
              <a:gd name="connsiteX3" fmla="*/ 2625476 w 2635101"/>
              <a:gd name="connsiteY3" fmla="*/ 1376598 h 1651287"/>
              <a:gd name="connsiteX4" fmla="*/ 1480069 w 2635101"/>
              <a:gd name="connsiteY4" fmla="*/ 1651287 h 1651287"/>
              <a:gd name="connsiteX5" fmla="*/ 20917 w 2635101"/>
              <a:gd name="connsiteY5" fmla="*/ 1347536 h 1651287"/>
              <a:gd name="connsiteX6" fmla="*/ 0 w 2635101"/>
              <a:gd name="connsiteY6" fmla="*/ 118650 h 1651287"/>
              <a:gd name="connsiteX0" fmla="*/ 0 w 2635101"/>
              <a:gd name="connsiteY0" fmla="*/ 118650 h 1651287"/>
              <a:gd name="connsiteX1" fmla="*/ 1481736 w 2635101"/>
              <a:gd name="connsiteY1" fmla="*/ 0 h 1651287"/>
              <a:gd name="connsiteX2" fmla="*/ 2635101 w 2635101"/>
              <a:gd name="connsiteY2" fmla="*/ 141603 h 1651287"/>
              <a:gd name="connsiteX3" fmla="*/ 2625476 w 2635101"/>
              <a:gd name="connsiteY3" fmla="*/ 1376598 h 1651287"/>
              <a:gd name="connsiteX4" fmla="*/ 1480069 w 2635101"/>
              <a:gd name="connsiteY4" fmla="*/ 1651287 h 1651287"/>
              <a:gd name="connsiteX5" fmla="*/ 20917 w 2635101"/>
              <a:gd name="connsiteY5" fmla="*/ 1347536 h 1651287"/>
              <a:gd name="connsiteX6" fmla="*/ 0 w 2635101"/>
              <a:gd name="connsiteY6" fmla="*/ 118650 h 1651287"/>
              <a:gd name="connsiteX0" fmla="*/ 0 w 2635101"/>
              <a:gd name="connsiteY0" fmla="*/ 118650 h 1651287"/>
              <a:gd name="connsiteX1" fmla="*/ 1481736 w 2635101"/>
              <a:gd name="connsiteY1" fmla="*/ 0 h 1651287"/>
              <a:gd name="connsiteX2" fmla="*/ 2635101 w 2635101"/>
              <a:gd name="connsiteY2" fmla="*/ 141603 h 1651287"/>
              <a:gd name="connsiteX3" fmla="*/ 2625476 w 2635101"/>
              <a:gd name="connsiteY3" fmla="*/ 1376598 h 1651287"/>
              <a:gd name="connsiteX4" fmla="*/ 1480069 w 2635101"/>
              <a:gd name="connsiteY4" fmla="*/ 1651287 h 1651287"/>
              <a:gd name="connsiteX5" fmla="*/ 20917 w 2635101"/>
              <a:gd name="connsiteY5" fmla="*/ 1224246 h 1651287"/>
              <a:gd name="connsiteX6" fmla="*/ 0 w 2635101"/>
              <a:gd name="connsiteY6" fmla="*/ 118650 h 1651287"/>
              <a:gd name="connsiteX0" fmla="*/ 0 w 2655650"/>
              <a:gd name="connsiteY0" fmla="*/ 118650 h 1651287"/>
              <a:gd name="connsiteX1" fmla="*/ 1481736 w 2655650"/>
              <a:gd name="connsiteY1" fmla="*/ 0 h 1651287"/>
              <a:gd name="connsiteX2" fmla="*/ 2655650 w 2655650"/>
              <a:gd name="connsiteY2" fmla="*/ 254618 h 1651287"/>
              <a:gd name="connsiteX3" fmla="*/ 2625476 w 2655650"/>
              <a:gd name="connsiteY3" fmla="*/ 1376598 h 1651287"/>
              <a:gd name="connsiteX4" fmla="*/ 1480069 w 2655650"/>
              <a:gd name="connsiteY4" fmla="*/ 1651287 h 1651287"/>
              <a:gd name="connsiteX5" fmla="*/ 20917 w 2655650"/>
              <a:gd name="connsiteY5" fmla="*/ 1224246 h 1651287"/>
              <a:gd name="connsiteX6" fmla="*/ 0 w 2655650"/>
              <a:gd name="connsiteY6" fmla="*/ 118650 h 165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650" h="1651287">
                <a:moveTo>
                  <a:pt x="0" y="118650"/>
                </a:moveTo>
                <a:lnTo>
                  <a:pt x="1481736" y="0"/>
                </a:lnTo>
                <a:lnTo>
                  <a:pt x="2655650" y="254618"/>
                </a:lnTo>
                <a:cubicBezTo>
                  <a:pt x="2652442" y="659866"/>
                  <a:pt x="2628684" y="971350"/>
                  <a:pt x="2625476" y="1376598"/>
                </a:cubicBezTo>
                <a:lnTo>
                  <a:pt x="1480069" y="1651287"/>
                </a:lnTo>
                <a:lnTo>
                  <a:pt x="20917" y="1224246"/>
                </a:lnTo>
                <a:lnTo>
                  <a:pt x="0" y="11865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884256" y="1155045"/>
            <a:ext cx="1810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Times New Roman" panose="02020603050405020304" pitchFamily="18" charset="0"/>
              </a:rPr>
              <a:t>Фрагментные интервалы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2831375" y="1838534"/>
          <a:ext cx="722590" cy="490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5113">
                <a:tc>
                  <a:txBody>
                    <a:bodyPr/>
                    <a:lstStyle/>
                    <a:p>
                      <a:pPr algn="l"/>
                      <a:endParaRPr lang="ru-RU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2669357" y="1835795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87359" y="3459755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87359" y="5112035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87359" y="6744546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3982563" y="3752445"/>
          <a:ext cx="39586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14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3976117" y="1962896"/>
          <a:ext cx="39586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14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3982476" y="5625225"/>
          <a:ext cx="39586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14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Полилиния 21"/>
          <p:cNvSpPr/>
          <p:nvPr/>
        </p:nvSpPr>
        <p:spPr>
          <a:xfrm>
            <a:off x="4368196" y="1844824"/>
            <a:ext cx="2870787" cy="544667"/>
          </a:xfrm>
          <a:custGeom>
            <a:avLst/>
            <a:gdLst>
              <a:gd name="connsiteX0" fmla="*/ 0 w 4308230"/>
              <a:gd name="connsiteY0" fmla="*/ 685800 h 2057400"/>
              <a:gd name="connsiteX1" fmla="*/ 1547446 w 4308230"/>
              <a:gd name="connsiteY1" fmla="*/ 17585 h 2057400"/>
              <a:gd name="connsiteX2" fmla="*/ 2637692 w 4308230"/>
              <a:gd name="connsiteY2" fmla="*/ 0 h 2057400"/>
              <a:gd name="connsiteX3" fmla="*/ 4308230 w 4308230"/>
              <a:gd name="connsiteY3" fmla="*/ 105508 h 2057400"/>
              <a:gd name="connsiteX4" fmla="*/ 4308230 w 4308230"/>
              <a:gd name="connsiteY4" fmla="*/ 1055077 h 2057400"/>
              <a:gd name="connsiteX5" fmla="*/ 2637692 w 4308230"/>
              <a:gd name="connsiteY5" fmla="*/ 1617785 h 2057400"/>
              <a:gd name="connsiteX6" fmla="*/ 1547446 w 4308230"/>
              <a:gd name="connsiteY6" fmla="*/ 1617785 h 2057400"/>
              <a:gd name="connsiteX7" fmla="*/ 0 w 4308230"/>
              <a:gd name="connsiteY7" fmla="*/ 2057400 h 2057400"/>
              <a:gd name="connsiteX8" fmla="*/ 0 w 4308230"/>
              <a:gd name="connsiteY8" fmla="*/ 685800 h 2057400"/>
              <a:gd name="connsiteX0" fmla="*/ 0 w 4308230"/>
              <a:gd name="connsiteY0" fmla="*/ 685800 h 2057400"/>
              <a:gd name="connsiteX1" fmla="*/ 1547446 w 4308230"/>
              <a:gd name="connsiteY1" fmla="*/ 17585 h 2057400"/>
              <a:gd name="connsiteX2" fmla="*/ 2637692 w 4308230"/>
              <a:gd name="connsiteY2" fmla="*/ 0 h 2057400"/>
              <a:gd name="connsiteX3" fmla="*/ 4308230 w 4308230"/>
              <a:gd name="connsiteY3" fmla="*/ 105508 h 2057400"/>
              <a:gd name="connsiteX4" fmla="*/ 4308230 w 4308230"/>
              <a:gd name="connsiteY4" fmla="*/ 1055077 h 2057400"/>
              <a:gd name="connsiteX5" fmla="*/ 1547446 w 4308230"/>
              <a:gd name="connsiteY5" fmla="*/ 1617785 h 2057400"/>
              <a:gd name="connsiteX6" fmla="*/ 0 w 4308230"/>
              <a:gd name="connsiteY6" fmla="*/ 2057400 h 2057400"/>
              <a:gd name="connsiteX7" fmla="*/ 0 w 4308230"/>
              <a:gd name="connsiteY7" fmla="*/ 685800 h 2057400"/>
              <a:gd name="connsiteX0" fmla="*/ 0 w 4308230"/>
              <a:gd name="connsiteY0" fmla="*/ 668215 h 2039815"/>
              <a:gd name="connsiteX1" fmla="*/ 1547446 w 4308230"/>
              <a:gd name="connsiteY1" fmla="*/ 0 h 2039815"/>
              <a:gd name="connsiteX2" fmla="*/ 4308230 w 4308230"/>
              <a:gd name="connsiteY2" fmla="*/ 87923 h 2039815"/>
              <a:gd name="connsiteX3" fmla="*/ 4308230 w 4308230"/>
              <a:gd name="connsiteY3" fmla="*/ 1037492 h 2039815"/>
              <a:gd name="connsiteX4" fmla="*/ 1547446 w 4308230"/>
              <a:gd name="connsiteY4" fmla="*/ 1600200 h 2039815"/>
              <a:gd name="connsiteX5" fmla="*/ 0 w 4308230"/>
              <a:gd name="connsiteY5" fmla="*/ 2039815 h 2039815"/>
              <a:gd name="connsiteX6" fmla="*/ 0 w 4308230"/>
              <a:gd name="connsiteY6" fmla="*/ 668215 h 2039815"/>
              <a:gd name="connsiteX0" fmla="*/ 0 w 4308230"/>
              <a:gd name="connsiteY0" fmla="*/ 668215 h 1924312"/>
              <a:gd name="connsiteX1" fmla="*/ 1547446 w 4308230"/>
              <a:gd name="connsiteY1" fmla="*/ 0 h 1924312"/>
              <a:gd name="connsiteX2" fmla="*/ 4308230 w 4308230"/>
              <a:gd name="connsiteY2" fmla="*/ 87923 h 1924312"/>
              <a:gd name="connsiteX3" fmla="*/ 4308230 w 4308230"/>
              <a:gd name="connsiteY3" fmla="*/ 1037492 h 1924312"/>
              <a:gd name="connsiteX4" fmla="*/ 1547446 w 4308230"/>
              <a:gd name="connsiteY4" fmla="*/ 1600200 h 1924312"/>
              <a:gd name="connsiteX5" fmla="*/ 9625 w 4308230"/>
              <a:gd name="connsiteY5" fmla="*/ 1924312 h 1924312"/>
              <a:gd name="connsiteX6" fmla="*/ 0 w 4308230"/>
              <a:gd name="connsiteY6" fmla="*/ 668215 h 1924312"/>
              <a:gd name="connsiteX0" fmla="*/ 0 w 4308230"/>
              <a:gd name="connsiteY0" fmla="*/ 580292 h 1836389"/>
              <a:gd name="connsiteX1" fmla="*/ 1470444 w 4308230"/>
              <a:gd name="connsiteY1" fmla="*/ 85331 h 1836389"/>
              <a:gd name="connsiteX2" fmla="*/ 4308230 w 4308230"/>
              <a:gd name="connsiteY2" fmla="*/ 0 h 1836389"/>
              <a:gd name="connsiteX3" fmla="*/ 4308230 w 4308230"/>
              <a:gd name="connsiteY3" fmla="*/ 949569 h 1836389"/>
              <a:gd name="connsiteX4" fmla="*/ 1547446 w 4308230"/>
              <a:gd name="connsiteY4" fmla="*/ 1512277 h 1836389"/>
              <a:gd name="connsiteX5" fmla="*/ 9625 w 4308230"/>
              <a:gd name="connsiteY5" fmla="*/ 1836389 h 1836389"/>
              <a:gd name="connsiteX6" fmla="*/ 0 w 4308230"/>
              <a:gd name="connsiteY6" fmla="*/ 580292 h 1836389"/>
              <a:gd name="connsiteX0" fmla="*/ 0 w 4308230"/>
              <a:gd name="connsiteY0" fmla="*/ 580292 h 1836389"/>
              <a:gd name="connsiteX1" fmla="*/ 1470444 w 4308230"/>
              <a:gd name="connsiteY1" fmla="*/ 85331 h 1836389"/>
              <a:gd name="connsiteX2" fmla="*/ 4308230 w 4308230"/>
              <a:gd name="connsiteY2" fmla="*/ 0 h 1836389"/>
              <a:gd name="connsiteX3" fmla="*/ 4308230 w 4308230"/>
              <a:gd name="connsiteY3" fmla="*/ 949569 h 1836389"/>
              <a:gd name="connsiteX4" fmla="*/ 1470444 w 4308230"/>
              <a:gd name="connsiteY4" fmla="*/ 1714408 h 1836389"/>
              <a:gd name="connsiteX5" fmla="*/ 9625 w 4308230"/>
              <a:gd name="connsiteY5" fmla="*/ 1836389 h 1836389"/>
              <a:gd name="connsiteX6" fmla="*/ 0 w 4308230"/>
              <a:gd name="connsiteY6" fmla="*/ 580292 h 1836389"/>
              <a:gd name="connsiteX0" fmla="*/ 0 w 4308230"/>
              <a:gd name="connsiteY0" fmla="*/ 503290 h 1759387"/>
              <a:gd name="connsiteX1" fmla="*/ 1470444 w 4308230"/>
              <a:gd name="connsiteY1" fmla="*/ 8329 h 1759387"/>
              <a:gd name="connsiteX2" fmla="*/ 2594933 w 4308230"/>
              <a:gd name="connsiteY2" fmla="*/ 0 h 1759387"/>
              <a:gd name="connsiteX3" fmla="*/ 4308230 w 4308230"/>
              <a:gd name="connsiteY3" fmla="*/ 872567 h 1759387"/>
              <a:gd name="connsiteX4" fmla="*/ 1470444 w 4308230"/>
              <a:gd name="connsiteY4" fmla="*/ 1637406 h 1759387"/>
              <a:gd name="connsiteX5" fmla="*/ 9625 w 4308230"/>
              <a:gd name="connsiteY5" fmla="*/ 1759387 h 1759387"/>
              <a:gd name="connsiteX6" fmla="*/ 0 w 4308230"/>
              <a:gd name="connsiteY6" fmla="*/ 503290 h 1759387"/>
              <a:gd name="connsiteX0" fmla="*/ 0 w 2623809"/>
              <a:gd name="connsiteY0" fmla="*/ 503290 h 1759387"/>
              <a:gd name="connsiteX1" fmla="*/ 1470444 w 2623809"/>
              <a:gd name="connsiteY1" fmla="*/ 8329 h 1759387"/>
              <a:gd name="connsiteX2" fmla="*/ 2594933 w 2623809"/>
              <a:gd name="connsiteY2" fmla="*/ 0 h 1759387"/>
              <a:gd name="connsiteX3" fmla="*/ 2623809 w 2623809"/>
              <a:gd name="connsiteY3" fmla="*/ 1238327 h 1759387"/>
              <a:gd name="connsiteX4" fmla="*/ 1470444 w 2623809"/>
              <a:gd name="connsiteY4" fmla="*/ 1637406 h 1759387"/>
              <a:gd name="connsiteX5" fmla="*/ 9625 w 2623809"/>
              <a:gd name="connsiteY5" fmla="*/ 1759387 h 1759387"/>
              <a:gd name="connsiteX6" fmla="*/ 0 w 2623809"/>
              <a:gd name="connsiteY6" fmla="*/ 503290 h 1759387"/>
              <a:gd name="connsiteX0" fmla="*/ 0 w 2633434"/>
              <a:gd name="connsiteY0" fmla="*/ 494961 h 1751058"/>
              <a:gd name="connsiteX1" fmla="*/ 1470444 w 2633434"/>
              <a:gd name="connsiteY1" fmla="*/ 0 h 1751058"/>
              <a:gd name="connsiteX2" fmla="*/ 2633434 w 2633434"/>
              <a:gd name="connsiteY2" fmla="*/ 328556 h 1751058"/>
              <a:gd name="connsiteX3" fmla="*/ 2623809 w 2633434"/>
              <a:gd name="connsiteY3" fmla="*/ 1229998 h 1751058"/>
              <a:gd name="connsiteX4" fmla="*/ 1470444 w 2633434"/>
              <a:gd name="connsiteY4" fmla="*/ 1629077 h 1751058"/>
              <a:gd name="connsiteX5" fmla="*/ 9625 w 2633434"/>
              <a:gd name="connsiteY5" fmla="*/ 1751058 h 1751058"/>
              <a:gd name="connsiteX6" fmla="*/ 0 w 2633434"/>
              <a:gd name="connsiteY6" fmla="*/ 494961 h 1751058"/>
              <a:gd name="connsiteX0" fmla="*/ 0 w 2633434"/>
              <a:gd name="connsiteY0" fmla="*/ 166405 h 1422502"/>
              <a:gd name="connsiteX1" fmla="*/ 1393441 w 2633434"/>
              <a:gd name="connsiteY1" fmla="*/ 181583 h 1422502"/>
              <a:gd name="connsiteX2" fmla="*/ 2633434 w 2633434"/>
              <a:gd name="connsiteY2" fmla="*/ 0 h 1422502"/>
              <a:gd name="connsiteX3" fmla="*/ 2623809 w 2633434"/>
              <a:gd name="connsiteY3" fmla="*/ 901442 h 1422502"/>
              <a:gd name="connsiteX4" fmla="*/ 1470444 w 2633434"/>
              <a:gd name="connsiteY4" fmla="*/ 1300521 h 1422502"/>
              <a:gd name="connsiteX5" fmla="*/ 9625 w 2633434"/>
              <a:gd name="connsiteY5" fmla="*/ 1422502 h 1422502"/>
              <a:gd name="connsiteX6" fmla="*/ 0 w 2633434"/>
              <a:gd name="connsiteY6" fmla="*/ 166405 h 1422502"/>
              <a:gd name="connsiteX0" fmla="*/ 0 w 2633434"/>
              <a:gd name="connsiteY0" fmla="*/ 147155 h 1403252"/>
              <a:gd name="connsiteX1" fmla="*/ 1393441 w 2633434"/>
              <a:gd name="connsiteY1" fmla="*/ 162333 h 1403252"/>
              <a:gd name="connsiteX2" fmla="*/ 2633434 w 2633434"/>
              <a:gd name="connsiteY2" fmla="*/ 0 h 1403252"/>
              <a:gd name="connsiteX3" fmla="*/ 2623809 w 2633434"/>
              <a:gd name="connsiteY3" fmla="*/ 882192 h 1403252"/>
              <a:gd name="connsiteX4" fmla="*/ 1470444 w 2633434"/>
              <a:gd name="connsiteY4" fmla="*/ 1281271 h 1403252"/>
              <a:gd name="connsiteX5" fmla="*/ 9625 w 2633434"/>
              <a:gd name="connsiteY5" fmla="*/ 1403252 h 1403252"/>
              <a:gd name="connsiteX6" fmla="*/ 0 w 2633434"/>
              <a:gd name="connsiteY6" fmla="*/ 147155 h 1403252"/>
              <a:gd name="connsiteX0" fmla="*/ 0 w 2633434"/>
              <a:gd name="connsiteY0" fmla="*/ 147155 h 1403252"/>
              <a:gd name="connsiteX1" fmla="*/ 1393441 w 2633434"/>
              <a:gd name="connsiteY1" fmla="*/ 162333 h 1403252"/>
              <a:gd name="connsiteX2" fmla="*/ 2633434 w 2633434"/>
              <a:gd name="connsiteY2" fmla="*/ 0 h 1403252"/>
              <a:gd name="connsiteX3" fmla="*/ 2623809 w 2633434"/>
              <a:gd name="connsiteY3" fmla="*/ 429805 h 1403252"/>
              <a:gd name="connsiteX4" fmla="*/ 1470444 w 2633434"/>
              <a:gd name="connsiteY4" fmla="*/ 1281271 h 1403252"/>
              <a:gd name="connsiteX5" fmla="*/ 9625 w 2633434"/>
              <a:gd name="connsiteY5" fmla="*/ 1403252 h 1403252"/>
              <a:gd name="connsiteX6" fmla="*/ 0 w 2633434"/>
              <a:gd name="connsiteY6" fmla="*/ 147155 h 1403252"/>
              <a:gd name="connsiteX0" fmla="*/ 0 w 2633434"/>
              <a:gd name="connsiteY0" fmla="*/ 147155 h 1403252"/>
              <a:gd name="connsiteX1" fmla="*/ 1393441 w 2633434"/>
              <a:gd name="connsiteY1" fmla="*/ 162333 h 1403252"/>
              <a:gd name="connsiteX2" fmla="*/ 2633434 w 2633434"/>
              <a:gd name="connsiteY2" fmla="*/ 0 h 1403252"/>
              <a:gd name="connsiteX3" fmla="*/ 2623809 w 2633434"/>
              <a:gd name="connsiteY3" fmla="*/ 429805 h 1403252"/>
              <a:gd name="connsiteX4" fmla="*/ 1431943 w 2633434"/>
              <a:gd name="connsiteY4" fmla="*/ 655629 h 1403252"/>
              <a:gd name="connsiteX5" fmla="*/ 9625 w 2633434"/>
              <a:gd name="connsiteY5" fmla="*/ 1403252 h 1403252"/>
              <a:gd name="connsiteX6" fmla="*/ 0 w 2633434"/>
              <a:gd name="connsiteY6" fmla="*/ 147155 h 1403252"/>
              <a:gd name="connsiteX0" fmla="*/ 19529 w 2652963"/>
              <a:gd name="connsiteY0" fmla="*/ 147155 h 655629"/>
              <a:gd name="connsiteX1" fmla="*/ 1412970 w 2652963"/>
              <a:gd name="connsiteY1" fmla="*/ 162333 h 655629"/>
              <a:gd name="connsiteX2" fmla="*/ 2652963 w 2652963"/>
              <a:gd name="connsiteY2" fmla="*/ 0 h 655629"/>
              <a:gd name="connsiteX3" fmla="*/ 2643338 w 2652963"/>
              <a:gd name="connsiteY3" fmla="*/ 429805 h 655629"/>
              <a:gd name="connsiteX4" fmla="*/ 1451472 w 2652963"/>
              <a:gd name="connsiteY4" fmla="*/ 655629 h 655629"/>
              <a:gd name="connsiteX5" fmla="*/ 278 w 2652963"/>
              <a:gd name="connsiteY5" fmla="*/ 575479 h 655629"/>
              <a:gd name="connsiteX6" fmla="*/ 19529 w 2652963"/>
              <a:gd name="connsiteY6" fmla="*/ 147155 h 655629"/>
              <a:gd name="connsiteX0" fmla="*/ 0 w 2633434"/>
              <a:gd name="connsiteY0" fmla="*/ 147155 h 655629"/>
              <a:gd name="connsiteX1" fmla="*/ 1393441 w 2633434"/>
              <a:gd name="connsiteY1" fmla="*/ 162333 h 655629"/>
              <a:gd name="connsiteX2" fmla="*/ 2633434 w 2633434"/>
              <a:gd name="connsiteY2" fmla="*/ 0 h 655629"/>
              <a:gd name="connsiteX3" fmla="*/ 2623809 w 2633434"/>
              <a:gd name="connsiteY3" fmla="*/ 429805 h 655629"/>
              <a:gd name="connsiteX4" fmla="*/ 1431943 w 2633434"/>
              <a:gd name="connsiteY4" fmla="*/ 655629 h 655629"/>
              <a:gd name="connsiteX5" fmla="*/ 9625 w 2633434"/>
              <a:gd name="connsiteY5" fmla="*/ 575479 h 655629"/>
              <a:gd name="connsiteX6" fmla="*/ 0 w 2633434"/>
              <a:gd name="connsiteY6" fmla="*/ 147155 h 655629"/>
              <a:gd name="connsiteX0" fmla="*/ 0 w 2633434"/>
              <a:gd name="connsiteY0" fmla="*/ 147155 h 655629"/>
              <a:gd name="connsiteX1" fmla="*/ 1393441 w 2633434"/>
              <a:gd name="connsiteY1" fmla="*/ 162333 h 655629"/>
              <a:gd name="connsiteX2" fmla="*/ 2633434 w 2633434"/>
              <a:gd name="connsiteY2" fmla="*/ 0 h 655629"/>
              <a:gd name="connsiteX3" fmla="*/ 2623809 w 2633434"/>
              <a:gd name="connsiteY3" fmla="*/ 429805 h 655629"/>
              <a:gd name="connsiteX4" fmla="*/ 1431943 w 2633434"/>
              <a:gd name="connsiteY4" fmla="*/ 655629 h 655629"/>
              <a:gd name="connsiteX5" fmla="*/ 9625 w 2633434"/>
              <a:gd name="connsiteY5" fmla="*/ 637123 h 655629"/>
              <a:gd name="connsiteX6" fmla="*/ 0 w 2633434"/>
              <a:gd name="connsiteY6" fmla="*/ 147155 h 655629"/>
              <a:gd name="connsiteX0" fmla="*/ 0 w 2643708"/>
              <a:gd name="connsiteY0" fmla="*/ 270445 h 655629"/>
              <a:gd name="connsiteX1" fmla="*/ 1403715 w 2643708"/>
              <a:gd name="connsiteY1" fmla="*/ 162333 h 655629"/>
              <a:gd name="connsiteX2" fmla="*/ 2643708 w 2643708"/>
              <a:gd name="connsiteY2" fmla="*/ 0 h 655629"/>
              <a:gd name="connsiteX3" fmla="*/ 2634083 w 2643708"/>
              <a:gd name="connsiteY3" fmla="*/ 429805 h 655629"/>
              <a:gd name="connsiteX4" fmla="*/ 1442217 w 2643708"/>
              <a:gd name="connsiteY4" fmla="*/ 655629 h 655629"/>
              <a:gd name="connsiteX5" fmla="*/ 19899 w 2643708"/>
              <a:gd name="connsiteY5" fmla="*/ 637123 h 655629"/>
              <a:gd name="connsiteX6" fmla="*/ 0 w 2643708"/>
              <a:gd name="connsiteY6" fmla="*/ 270445 h 655629"/>
              <a:gd name="connsiteX0" fmla="*/ 0 w 2839566"/>
              <a:gd name="connsiteY0" fmla="*/ 270445 h 655836"/>
              <a:gd name="connsiteX1" fmla="*/ 1403715 w 2839566"/>
              <a:gd name="connsiteY1" fmla="*/ 162333 h 655836"/>
              <a:gd name="connsiteX2" fmla="*/ 2643708 w 2839566"/>
              <a:gd name="connsiteY2" fmla="*/ 0 h 655836"/>
              <a:gd name="connsiteX3" fmla="*/ 2839566 w 2839566"/>
              <a:gd name="connsiteY3" fmla="*/ 655836 h 655836"/>
              <a:gd name="connsiteX4" fmla="*/ 1442217 w 2839566"/>
              <a:gd name="connsiteY4" fmla="*/ 655629 h 655836"/>
              <a:gd name="connsiteX5" fmla="*/ 19899 w 2839566"/>
              <a:gd name="connsiteY5" fmla="*/ 637123 h 655836"/>
              <a:gd name="connsiteX6" fmla="*/ 0 w 2839566"/>
              <a:gd name="connsiteY6" fmla="*/ 270445 h 655836"/>
              <a:gd name="connsiteX0" fmla="*/ 0 w 2859466"/>
              <a:gd name="connsiteY0" fmla="*/ 108112 h 493503"/>
              <a:gd name="connsiteX1" fmla="*/ 1403715 w 2859466"/>
              <a:gd name="connsiteY1" fmla="*/ 0 h 493503"/>
              <a:gd name="connsiteX2" fmla="*/ 2859466 w 2859466"/>
              <a:gd name="connsiteY2" fmla="*/ 135618 h 493503"/>
              <a:gd name="connsiteX3" fmla="*/ 2839566 w 2859466"/>
              <a:gd name="connsiteY3" fmla="*/ 493503 h 493503"/>
              <a:gd name="connsiteX4" fmla="*/ 1442217 w 2859466"/>
              <a:gd name="connsiteY4" fmla="*/ 493296 h 493503"/>
              <a:gd name="connsiteX5" fmla="*/ 19899 w 2859466"/>
              <a:gd name="connsiteY5" fmla="*/ 474790 h 493503"/>
              <a:gd name="connsiteX6" fmla="*/ 0 w 2859466"/>
              <a:gd name="connsiteY6" fmla="*/ 108112 h 493503"/>
              <a:gd name="connsiteX0" fmla="*/ 0 w 2859466"/>
              <a:gd name="connsiteY0" fmla="*/ 108112 h 575490"/>
              <a:gd name="connsiteX1" fmla="*/ 1403715 w 2859466"/>
              <a:gd name="connsiteY1" fmla="*/ 0 h 575490"/>
              <a:gd name="connsiteX2" fmla="*/ 2859466 w 2859466"/>
              <a:gd name="connsiteY2" fmla="*/ 135618 h 575490"/>
              <a:gd name="connsiteX3" fmla="*/ 2839566 w 2859466"/>
              <a:gd name="connsiteY3" fmla="*/ 493503 h 575490"/>
              <a:gd name="connsiteX4" fmla="*/ 1442217 w 2859466"/>
              <a:gd name="connsiteY4" fmla="*/ 575490 h 575490"/>
              <a:gd name="connsiteX5" fmla="*/ 19899 w 2859466"/>
              <a:gd name="connsiteY5" fmla="*/ 474790 h 575490"/>
              <a:gd name="connsiteX6" fmla="*/ 0 w 2859466"/>
              <a:gd name="connsiteY6" fmla="*/ 108112 h 575490"/>
              <a:gd name="connsiteX0" fmla="*/ 0 w 2859466"/>
              <a:gd name="connsiteY0" fmla="*/ 108112 h 544667"/>
              <a:gd name="connsiteX1" fmla="*/ 1403715 w 2859466"/>
              <a:gd name="connsiteY1" fmla="*/ 0 h 544667"/>
              <a:gd name="connsiteX2" fmla="*/ 2859466 w 2859466"/>
              <a:gd name="connsiteY2" fmla="*/ 135618 h 544667"/>
              <a:gd name="connsiteX3" fmla="*/ 2839566 w 2859466"/>
              <a:gd name="connsiteY3" fmla="*/ 493503 h 544667"/>
              <a:gd name="connsiteX4" fmla="*/ 1442217 w 2859466"/>
              <a:gd name="connsiteY4" fmla="*/ 544667 h 544667"/>
              <a:gd name="connsiteX5" fmla="*/ 19899 w 2859466"/>
              <a:gd name="connsiteY5" fmla="*/ 474790 h 544667"/>
              <a:gd name="connsiteX6" fmla="*/ 0 w 2859466"/>
              <a:gd name="connsiteY6" fmla="*/ 108112 h 544667"/>
              <a:gd name="connsiteX0" fmla="*/ 11321 w 2870787"/>
              <a:gd name="connsiteY0" fmla="*/ 108112 h 544667"/>
              <a:gd name="connsiteX1" fmla="*/ 1415036 w 2870787"/>
              <a:gd name="connsiteY1" fmla="*/ 0 h 544667"/>
              <a:gd name="connsiteX2" fmla="*/ 2870787 w 2870787"/>
              <a:gd name="connsiteY2" fmla="*/ 135618 h 544667"/>
              <a:gd name="connsiteX3" fmla="*/ 2850887 w 2870787"/>
              <a:gd name="connsiteY3" fmla="*/ 493503 h 544667"/>
              <a:gd name="connsiteX4" fmla="*/ 1453538 w 2870787"/>
              <a:gd name="connsiteY4" fmla="*/ 544667 h 544667"/>
              <a:gd name="connsiteX5" fmla="*/ 397 w 2870787"/>
              <a:gd name="connsiteY5" fmla="*/ 464515 h 544667"/>
              <a:gd name="connsiteX6" fmla="*/ 11321 w 2870787"/>
              <a:gd name="connsiteY6" fmla="*/ 108112 h 54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0787" h="544667">
                <a:moveTo>
                  <a:pt x="11321" y="108112"/>
                </a:moveTo>
                <a:lnTo>
                  <a:pt x="1415036" y="0"/>
                </a:lnTo>
                <a:lnTo>
                  <a:pt x="2870787" y="135618"/>
                </a:lnTo>
                <a:lnTo>
                  <a:pt x="2850887" y="493503"/>
                </a:lnTo>
                <a:lnTo>
                  <a:pt x="1453538" y="544667"/>
                </a:lnTo>
                <a:lnTo>
                  <a:pt x="397" y="464515"/>
                </a:lnTo>
                <a:cubicBezTo>
                  <a:pt x="-2811" y="45816"/>
                  <a:pt x="14529" y="526811"/>
                  <a:pt x="11321" y="108112"/>
                </a:cubicBezTo>
                <a:close/>
              </a:path>
            </a:pathLst>
          </a:custGeom>
          <a:solidFill>
            <a:srgbClr val="FF996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4378011" y="2318837"/>
            <a:ext cx="2882169" cy="609160"/>
          </a:xfrm>
          <a:custGeom>
            <a:avLst/>
            <a:gdLst>
              <a:gd name="connsiteX0" fmla="*/ 0 w 4308230"/>
              <a:gd name="connsiteY0" fmla="*/ 685800 h 2057400"/>
              <a:gd name="connsiteX1" fmla="*/ 1547446 w 4308230"/>
              <a:gd name="connsiteY1" fmla="*/ 17585 h 2057400"/>
              <a:gd name="connsiteX2" fmla="*/ 2637692 w 4308230"/>
              <a:gd name="connsiteY2" fmla="*/ 0 h 2057400"/>
              <a:gd name="connsiteX3" fmla="*/ 4308230 w 4308230"/>
              <a:gd name="connsiteY3" fmla="*/ 105508 h 2057400"/>
              <a:gd name="connsiteX4" fmla="*/ 4308230 w 4308230"/>
              <a:gd name="connsiteY4" fmla="*/ 1055077 h 2057400"/>
              <a:gd name="connsiteX5" fmla="*/ 2637692 w 4308230"/>
              <a:gd name="connsiteY5" fmla="*/ 1617785 h 2057400"/>
              <a:gd name="connsiteX6" fmla="*/ 1547446 w 4308230"/>
              <a:gd name="connsiteY6" fmla="*/ 1617785 h 2057400"/>
              <a:gd name="connsiteX7" fmla="*/ 0 w 4308230"/>
              <a:gd name="connsiteY7" fmla="*/ 2057400 h 2057400"/>
              <a:gd name="connsiteX8" fmla="*/ 0 w 4308230"/>
              <a:gd name="connsiteY8" fmla="*/ 685800 h 2057400"/>
              <a:gd name="connsiteX0" fmla="*/ 0 w 4308230"/>
              <a:gd name="connsiteY0" fmla="*/ 685800 h 2057400"/>
              <a:gd name="connsiteX1" fmla="*/ 1547446 w 4308230"/>
              <a:gd name="connsiteY1" fmla="*/ 17585 h 2057400"/>
              <a:gd name="connsiteX2" fmla="*/ 2637692 w 4308230"/>
              <a:gd name="connsiteY2" fmla="*/ 0 h 2057400"/>
              <a:gd name="connsiteX3" fmla="*/ 4308230 w 4308230"/>
              <a:gd name="connsiteY3" fmla="*/ 105508 h 2057400"/>
              <a:gd name="connsiteX4" fmla="*/ 4308230 w 4308230"/>
              <a:gd name="connsiteY4" fmla="*/ 1055077 h 2057400"/>
              <a:gd name="connsiteX5" fmla="*/ 1547446 w 4308230"/>
              <a:gd name="connsiteY5" fmla="*/ 1617785 h 2057400"/>
              <a:gd name="connsiteX6" fmla="*/ 0 w 4308230"/>
              <a:gd name="connsiteY6" fmla="*/ 2057400 h 2057400"/>
              <a:gd name="connsiteX7" fmla="*/ 0 w 4308230"/>
              <a:gd name="connsiteY7" fmla="*/ 685800 h 2057400"/>
              <a:gd name="connsiteX0" fmla="*/ 0 w 4308230"/>
              <a:gd name="connsiteY0" fmla="*/ 668215 h 2039815"/>
              <a:gd name="connsiteX1" fmla="*/ 1547446 w 4308230"/>
              <a:gd name="connsiteY1" fmla="*/ 0 h 2039815"/>
              <a:gd name="connsiteX2" fmla="*/ 4308230 w 4308230"/>
              <a:gd name="connsiteY2" fmla="*/ 87923 h 2039815"/>
              <a:gd name="connsiteX3" fmla="*/ 4308230 w 4308230"/>
              <a:gd name="connsiteY3" fmla="*/ 1037492 h 2039815"/>
              <a:gd name="connsiteX4" fmla="*/ 1547446 w 4308230"/>
              <a:gd name="connsiteY4" fmla="*/ 1600200 h 2039815"/>
              <a:gd name="connsiteX5" fmla="*/ 0 w 4308230"/>
              <a:gd name="connsiteY5" fmla="*/ 2039815 h 2039815"/>
              <a:gd name="connsiteX6" fmla="*/ 0 w 4308230"/>
              <a:gd name="connsiteY6" fmla="*/ 668215 h 2039815"/>
              <a:gd name="connsiteX0" fmla="*/ 0 w 4308230"/>
              <a:gd name="connsiteY0" fmla="*/ 668215 h 1924312"/>
              <a:gd name="connsiteX1" fmla="*/ 1547446 w 4308230"/>
              <a:gd name="connsiteY1" fmla="*/ 0 h 1924312"/>
              <a:gd name="connsiteX2" fmla="*/ 4308230 w 4308230"/>
              <a:gd name="connsiteY2" fmla="*/ 87923 h 1924312"/>
              <a:gd name="connsiteX3" fmla="*/ 4308230 w 4308230"/>
              <a:gd name="connsiteY3" fmla="*/ 1037492 h 1924312"/>
              <a:gd name="connsiteX4" fmla="*/ 1547446 w 4308230"/>
              <a:gd name="connsiteY4" fmla="*/ 1600200 h 1924312"/>
              <a:gd name="connsiteX5" fmla="*/ 9625 w 4308230"/>
              <a:gd name="connsiteY5" fmla="*/ 1924312 h 1924312"/>
              <a:gd name="connsiteX6" fmla="*/ 0 w 4308230"/>
              <a:gd name="connsiteY6" fmla="*/ 668215 h 1924312"/>
              <a:gd name="connsiteX0" fmla="*/ 0 w 4308230"/>
              <a:gd name="connsiteY0" fmla="*/ 580292 h 1836389"/>
              <a:gd name="connsiteX1" fmla="*/ 1470444 w 4308230"/>
              <a:gd name="connsiteY1" fmla="*/ 85331 h 1836389"/>
              <a:gd name="connsiteX2" fmla="*/ 4308230 w 4308230"/>
              <a:gd name="connsiteY2" fmla="*/ 0 h 1836389"/>
              <a:gd name="connsiteX3" fmla="*/ 4308230 w 4308230"/>
              <a:gd name="connsiteY3" fmla="*/ 949569 h 1836389"/>
              <a:gd name="connsiteX4" fmla="*/ 1547446 w 4308230"/>
              <a:gd name="connsiteY4" fmla="*/ 1512277 h 1836389"/>
              <a:gd name="connsiteX5" fmla="*/ 9625 w 4308230"/>
              <a:gd name="connsiteY5" fmla="*/ 1836389 h 1836389"/>
              <a:gd name="connsiteX6" fmla="*/ 0 w 4308230"/>
              <a:gd name="connsiteY6" fmla="*/ 580292 h 1836389"/>
              <a:gd name="connsiteX0" fmla="*/ 0 w 4308230"/>
              <a:gd name="connsiteY0" fmla="*/ 580292 h 1836389"/>
              <a:gd name="connsiteX1" fmla="*/ 1470444 w 4308230"/>
              <a:gd name="connsiteY1" fmla="*/ 85331 h 1836389"/>
              <a:gd name="connsiteX2" fmla="*/ 4308230 w 4308230"/>
              <a:gd name="connsiteY2" fmla="*/ 0 h 1836389"/>
              <a:gd name="connsiteX3" fmla="*/ 4308230 w 4308230"/>
              <a:gd name="connsiteY3" fmla="*/ 949569 h 1836389"/>
              <a:gd name="connsiteX4" fmla="*/ 1470444 w 4308230"/>
              <a:gd name="connsiteY4" fmla="*/ 1714408 h 1836389"/>
              <a:gd name="connsiteX5" fmla="*/ 9625 w 4308230"/>
              <a:gd name="connsiteY5" fmla="*/ 1836389 h 1836389"/>
              <a:gd name="connsiteX6" fmla="*/ 0 w 4308230"/>
              <a:gd name="connsiteY6" fmla="*/ 580292 h 1836389"/>
              <a:gd name="connsiteX0" fmla="*/ 0 w 4308230"/>
              <a:gd name="connsiteY0" fmla="*/ 503290 h 1759387"/>
              <a:gd name="connsiteX1" fmla="*/ 1470444 w 4308230"/>
              <a:gd name="connsiteY1" fmla="*/ 8329 h 1759387"/>
              <a:gd name="connsiteX2" fmla="*/ 2594933 w 4308230"/>
              <a:gd name="connsiteY2" fmla="*/ 0 h 1759387"/>
              <a:gd name="connsiteX3" fmla="*/ 4308230 w 4308230"/>
              <a:gd name="connsiteY3" fmla="*/ 872567 h 1759387"/>
              <a:gd name="connsiteX4" fmla="*/ 1470444 w 4308230"/>
              <a:gd name="connsiteY4" fmla="*/ 1637406 h 1759387"/>
              <a:gd name="connsiteX5" fmla="*/ 9625 w 4308230"/>
              <a:gd name="connsiteY5" fmla="*/ 1759387 h 1759387"/>
              <a:gd name="connsiteX6" fmla="*/ 0 w 4308230"/>
              <a:gd name="connsiteY6" fmla="*/ 503290 h 1759387"/>
              <a:gd name="connsiteX0" fmla="*/ 0 w 2623809"/>
              <a:gd name="connsiteY0" fmla="*/ 503290 h 1759387"/>
              <a:gd name="connsiteX1" fmla="*/ 1470444 w 2623809"/>
              <a:gd name="connsiteY1" fmla="*/ 8329 h 1759387"/>
              <a:gd name="connsiteX2" fmla="*/ 2594933 w 2623809"/>
              <a:gd name="connsiteY2" fmla="*/ 0 h 1759387"/>
              <a:gd name="connsiteX3" fmla="*/ 2623809 w 2623809"/>
              <a:gd name="connsiteY3" fmla="*/ 1238327 h 1759387"/>
              <a:gd name="connsiteX4" fmla="*/ 1470444 w 2623809"/>
              <a:gd name="connsiteY4" fmla="*/ 1637406 h 1759387"/>
              <a:gd name="connsiteX5" fmla="*/ 9625 w 2623809"/>
              <a:gd name="connsiteY5" fmla="*/ 1759387 h 1759387"/>
              <a:gd name="connsiteX6" fmla="*/ 0 w 2623809"/>
              <a:gd name="connsiteY6" fmla="*/ 503290 h 1759387"/>
              <a:gd name="connsiteX0" fmla="*/ 0 w 2633434"/>
              <a:gd name="connsiteY0" fmla="*/ 494961 h 1751058"/>
              <a:gd name="connsiteX1" fmla="*/ 1470444 w 2633434"/>
              <a:gd name="connsiteY1" fmla="*/ 0 h 1751058"/>
              <a:gd name="connsiteX2" fmla="*/ 2633434 w 2633434"/>
              <a:gd name="connsiteY2" fmla="*/ 328556 h 1751058"/>
              <a:gd name="connsiteX3" fmla="*/ 2623809 w 2633434"/>
              <a:gd name="connsiteY3" fmla="*/ 1229998 h 1751058"/>
              <a:gd name="connsiteX4" fmla="*/ 1470444 w 2633434"/>
              <a:gd name="connsiteY4" fmla="*/ 1629077 h 1751058"/>
              <a:gd name="connsiteX5" fmla="*/ 9625 w 2633434"/>
              <a:gd name="connsiteY5" fmla="*/ 1751058 h 1751058"/>
              <a:gd name="connsiteX6" fmla="*/ 0 w 2633434"/>
              <a:gd name="connsiteY6" fmla="*/ 494961 h 1751058"/>
              <a:gd name="connsiteX0" fmla="*/ 0 w 2633434"/>
              <a:gd name="connsiteY0" fmla="*/ 166405 h 1422502"/>
              <a:gd name="connsiteX1" fmla="*/ 1393441 w 2633434"/>
              <a:gd name="connsiteY1" fmla="*/ 181583 h 1422502"/>
              <a:gd name="connsiteX2" fmla="*/ 2633434 w 2633434"/>
              <a:gd name="connsiteY2" fmla="*/ 0 h 1422502"/>
              <a:gd name="connsiteX3" fmla="*/ 2623809 w 2633434"/>
              <a:gd name="connsiteY3" fmla="*/ 901442 h 1422502"/>
              <a:gd name="connsiteX4" fmla="*/ 1470444 w 2633434"/>
              <a:gd name="connsiteY4" fmla="*/ 1300521 h 1422502"/>
              <a:gd name="connsiteX5" fmla="*/ 9625 w 2633434"/>
              <a:gd name="connsiteY5" fmla="*/ 1422502 h 1422502"/>
              <a:gd name="connsiteX6" fmla="*/ 0 w 2633434"/>
              <a:gd name="connsiteY6" fmla="*/ 166405 h 1422502"/>
              <a:gd name="connsiteX0" fmla="*/ 0 w 2633434"/>
              <a:gd name="connsiteY0" fmla="*/ 147155 h 1403252"/>
              <a:gd name="connsiteX1" fmla="*/ 1393441 w 2633434"/>
              <a:gd name="connsiteY1" fmla="*/ 162333 h 1403252"/>
              <a:gd name="connsiteX2" fmla="*/ 2633434 w 2633434"/>
              <a:gd name="connsiteY2" fmla="*/ 0 h 1403252"/>
              <a:gd name="connsiteX3" fmla="*/ 2623809 w 2633434"/>
              <a:gd name="connsiteY3" fmla="*/ 882192 h 1403252"/>
              <a:gd name="connsiteX4" fmla="*/ 1470444 w 2633434"/>
              <a:gd name="connsiteY4" fmla="*/ 1281271 h 1403252"/>
              <a:gd name="connsiteX5" fmla="*/ 9625 w 2633434"/>
              <a:gd name="connsiteY5" fmla="*/ 1403252 h 1403252"/>
              <a:gd name="connsiteX6" fmla="*/ 0 w 2633434"/>
              <a:gd name="connsiteY6" fmla="*/ 147155 h 1403252"/>
              <a:gd name="connsiteX0" fmla="*/ 0 w 2633434"/>
              <a:gd name="connsiteY0" fmla="*/ 147155 h 1403252"/>
              <a:gd name="connsiteX1" fmla="*/ 1393441 w 2633434"/>
              <a:gd name="connsiteY1" fmla="*/ 162333 h 1403252"/>
              <a:gd name="connsiteX2" fmla="*/ 2633434 w 2633434"/>
              <a:gd name="connsiteY2" fmla="*/ 0 h 1403252"/>
              <a:gd name="connsiteX3" fmla="*/ 2623809 w 2633434"/>
              <a:gd name="connsiteY3" fmla="*/ 429805 h 1403252"/>
              <a:gd name="connsiteX4" fmla="*/ 1470444 w 2633434"/>
              <a:gd name="connsiteY4" fmla="*/ 1281271 h 1403252"/>
              <a:gd name="connsiteX5" fmla="*/ 9625 w 2633434"/>
              <a:gd name="connsiteY5" fmla="*/ 1403252 h 1403252"/>
              <a:gd name="connsiteX6" fmla="*/ 0 w 2633434"/>
              <a:gd name="connsiteY6" fmla="*/ 147155 h 1403252"/>
              <a:gd name="connsiteX0" fmla="*/ 0 w 2633434"/>
              <a:gd name="connsiteY0" fmla="*/ 147155 h 1403252"/>
              <a:gd name="connsiteX1" fmla="*/ 1393441 w 2633434"/>
              <a:gd name="connsiteY1" fmla="*/ 162333 h 1403252"/>
              <a:gd name="connsiteX2" fmla="*/ 2633434 w 2633434"/>
              <a:gd name="connsiteY2" fmla="*/ 0 h 1403252"/>
              <a:gd name="connsiteX3" fmla="*/ 2623809 w 2633434"/>
              <a:gd name="connsiteY3" fmla="*/ 429805 h 1403252"/>
              <a:gd name="connsiteX4" fmla="*/ 1431943 w 2633434"/>
              <a:gd name="connsiteY4" fmla="*/ 655629 h 1403252"/>
              <a:gd name="connsiteX5" fmla="*/ 9625 w 2633434"/>
              <a:gd name="connsiteY5" fmla="*/ 1403252 h 1403252"/>
              <a:gd name="connsiteX6" fmla="*/ 0 w 2633434"/>
              <a:gd name="connsiteY6" fmla="*/ 147155 h 1403252"/>
              <a:gd name="connsiteX0" fmla="*/ 19529 w 2652963"/>
              <a:gd name="connsiteY0" fmla="*/ 147155 h 655629"/>
              <a:gd name="connsiteX1" fmla="*/ 1412970 w 2652963"/>
              <a:gd name="connsiteY1" fmla="*/ 162333 h 655629"/>
              <a:gd name="connsiteX2" fmla="*/ 2652963 w 2652963"/>
              <a:gd name="connsiteY2" fmla="*/ 0 h 655629"/>
              <a:gd name="connsiteX3" fmla="*/ 2643338 w 2652963"/>
              <a:gd name="connsiteY3" fmla="*/ 429805 h 655629"/>
              <a:gd name="connsiteX4" fmla="*/ 1451472 w 2652963"/>
              <a:gd name="connsiteY4" fmla="*/ 655629 h 655629"/>
              <a:gd name="connsiteX5" fmla="*/ 278 w 2652963"/>
              <a:gd name="connsiteY5" fmla="*/ 575479 h 655629"/>
              <a:gd name="connsiteX6" fmla="*/ 19529 w 2652963"/>
              <a:gd name="connsiteY6" fmla="*/ 147155 h 655629"/>
              <a:gd name="connsiteX0" fmla="*/ 0 w 2633434"/>
              <a:gd name="connsiteY0" fmla="*/ 147155 h 655629"/>
              <a:gd name="connsiteX1" fmla="*/ 1393441 w 2633434"/>
              <a:gd name="connsiteY1" fmla="*/ 162333 h 655629"/>
              <a:gd name="connsiteX2" fmla="*/ 2633434 w 2633434"/>
              <a:gd name="connsiteY2" fmla="*/ 0 h 655629"/>
              <a:gd name="connsiteX3" fmla="*/ 2623809 w 2633434"/>
              <a:gd name="connsiteY3" fmla="*/ 429805 h 655629"/>
              <a:gd name="connsiteX4" fmla="*/ 1431943 w 2633434"/>
              <a:gd name="connsiteY4" fmla="*/ 655629 h 655629"/>
              <a:gd name="connsiteX5" fmla="*/ 9625 w 2633434"/>
              <a:gd name="connsiteY5" fmla="*/ 575479 h 655629"/>
              <a:gd name="connsiteX6" fmla="*/ 0 w 2633434"/>
              <a:gd name="connsiteY6" fmla="*/ 147155 h 655629"/>
              <a:gd name="connsiteX0" fmla="*/ 0 w 2633434"/>
              <a:gd name="connsiteY0" fmla="*/ 147155 h 655629"/>
              <a:gd name="connsiteX1" fmla="*/ 1441567 w 2633434"/>
              <a:gd name="connsiteY1" fmla="*/ 239335 h 655629"/>
              <a:gd name="connsiteX2" fmla="*/ 2633434 w 2633434"/>
              <a:gd name="connsiteY2" fmla="*/ 0 h 655629"/>
              <a:gd name="connsiteX3" fmla="*/ 2623809 w 2633434"/>
              <a:gd name="connsiteY3" fmla="*/ 429805 h 655629"/>
              <a:gd name="connsiteX4" fmla="*/ 1431943 w 2633434"/>
              <a:gd name="connsiteY4" fmla="*/ 655629 h 655629"/>
              <a:gd name="connsiteX5" fmla="*/ 9625 w 2633434"/>
              <a:gd name="connsiteY5" fmla="*/ 575479 h 655629"/>
              <a:gd name="connsiteX6" fmla="*/ 0 w 2633434"/>
              <a:gd name="connsiteY6" fmla="*/ 147155 h 655629"/>
              <a:gd name="connsiteX0" fmla="*/ 0 w 2623809"/>
              <a:gd name="connsiteY0" fmla="*/ 12401 h 520875"/>
              <a:gd name="connsiteX1" fmla="*/ 1441567 w 2623809"/>
              <a:gd name="connsiteY1" fmla="*/ 104581 h 520875"/>
              <a:gd name="connsiteX2" fmla="*/ 2623809 w 2623809"/>
              <a:gd name="connsiteY2" fmla="*/ 0 h 520875"/>
              <a:gd name="connsiteX3" fmla="*/ 2623809 w 2623809"/>
              <a:gd name="connsiteY3" fmla="*/ 295051 h 520875"/>
              <a:gd name="connsiteX4" fmla="*/ 1431943 w 2623809"/>
              <a:gd name="connsiteY4" fmla="*/ 520875 h 520875"/>
              <a:gd name="connsiteX5" fmla="*/ 9625 w 2623809"/>
              <a:gd name="connsiteY5" fmla="*/ 440725 h 520875"/>
              <a:gd name="connsiteX6" fmla="*/ 0 w 2623809"/>
              <a:gd name="connsiteY6" fmla="*/ 12401 h 520875"/>
              <a:gd name="connsiteX0" fmla="*/ 0 w 2623809"/>
              <a:gd name="connsiteY0" fmla="*/ 12401 h 520875"/>
              <a:gd name="connsiteX1" fmla="*/ 1441567 w 2623809"/>
              <a:gd name="connsiteY1" fmla="*/ 104581 h 520875"/>
              <a:gd name="connsiteX2" fmla="*/ 2623809 w 2623809"/>
              <a:gd name="connsiteY2" fmla="*/ 0 h 520875"/>
              <a:gd name="connsiteX3" fmla="*/ 2623809 w 2623809"/>
              <a:gd name="connsiteY3" fmla="*/ 439430 h 520875"/>
              <a:gd name="connsiteX4" fmla="*/ 1431943 w 2623809"/>
              <a:gd name="connsiteY4" fmla="*/ 520875 h 520875"/>
              <a:gd name="connsiteX5" fmla="*/ 9625 w 2623809"/>
              <a:gd name="connsiteY5" fmla="*/ 440725 h 520875"/>
              <a:gd name="connsiteX6" fmla="*/ 0 w 2623809"/>
              <a:gd name="connsiteY6" fmla="*/ 12401 h 520875"/>
              <a:gd name="connsiteX0" fmla="*/ 0 w 2623809"/>
              <a:gd name="connsiteY0" fmla="*/ 12401 h 674879"/>
              <a:gd name="connsiteX1" fmla="*/ 1441567 w 2623809"/>
              <a:gd name="connsiteY1" fmla="*/ 104581 h 674879"/>
              <a:gd name="connsiteX2" fmla="*/ 2623809 w 2623809"/>
              <a:gd name="connsiteY2" fmla="*/ 0 h 674879"/>
              <a:gd name="connsiteX3" fmla="*/ 2623809 w 2623809"/>
              <a:gd name="connsiteY3" fmla="*/ 439430 h 674879"/>
              <a:gd name="connsiteX4" fmla="*/ 1403067 w 2623809"/>
              <a:gd name="connsiteY4" fmla="*/ 674879 h 674879"/>
              <a:gd name="connsiteX5" fmla="*/ 9625 w 2623809"/>
              <a:gd name="connsiteY5" fmla="*/ 440725 h 674879"/>
              <a:gd name="connsiteX6" fmla="*/ 0 w 2623809"/>
              <a:gd name="connsiteY6" fmla="*/ 12401 h 674879"/>
              <a:gd name="connsiteX0" fmla="*/ 0 w 2623809"/>
              <a:gd name="connsiteY0" fmla="*/ 12401 h 674879"/>
              <a:gd name="connsiteX1" fmla="*/ 1441567 w 2623809"/>
              <a:gd name="connsiteY1" fmla="*/ 104581 h 674879"/>
              <a:gd name="connsiteX2" fmla="*/ 2623809 w 2623809"/>
              <a:gd name="connsiteY2" fmla="*/ 0 h 674879"/>
              <a:gd name="connsiteX3" fmla="*/ 2623809 w 2623809"/>
              <a:gd name="connsiteY3" fmla="*/ 439430 h 674879"/>
              <a:gd name="connsiteX4" fmla="*/ 1403067 w 2623809"/>
              <a:gd name="connsiteY4" fmla="*/ 674879 h 674879"/>
              <a:gd name="connsiteX5" fmla="*/ 9625 w 2623809"/>
              <a:gd name="connsiteY5" fmla="*/ 392598 h 674879"/>
              <a:gd name="connsiteX6" fmla="*/ 0 w 2623809"/>
              <a:gd name="connsiteY6" fmla="*/ 12401 h 674879"/>
              <a:gd name="connsiteX0" fmla="*/ 0 w 2623809"/>
              <a:gd name="connsiteY0" fmla="*/ 0 h 691354"/>
              <a:gd name="connsiteX1" fmla="*/ 1441567 w 2623809"/>
              <a:gd name="connsiteY1" fmla="*/ 121056 h 691354"/>
              <a:gd name="connsiteX2" fmla="*/ 2623809 w 2623809"/>
              <a:gd name="connsiteY2" fmla="*/ 16475 h 691354"/>
              <a:gd name="connsiteX3" fmla="*/ 2623809 w 2623809"/>
              <a:gd name="connsiteY3" fmla="*/ 455905 h 691354"/>
              <a:gd name="connsiteX4" fmla="*/ 1403067 w 2623809"/>
              <a:gd name="connsiteY4" fmla="*/ 691354 h 691354"/>
              <a:gd name="connsiteX5" fmla="*/ 9625 w 2623809"/>
              <a:gd name="connsiteY5" fmla="*/ 409073 h 691354"/>
              <a:gd name="connsiteX6" fmla="*/ 0 w 2623809"/>
              <a:gd name="connsiteY6" fmla="*/ 0 h 691354"/>
              <a:gd name="connsiteX0" fmla="*/ 0 w 2634083"/>
              <a:gd name="connsiteY0" fmla="*/ 65719 h 674879"/>
              <a:gd name="connsiteX1" fmla="*/ 1451841 w 2634083"/>
              <a:gd name="connsiteY1" fmla="*/ 104581 h 674879"/>
              <a:gd name="connsiteX2" fmla="*/ 2634083 w 2634083"/>
              <a:gd name="connsiteY2" fmla="*/ 0 h 674879"/>
              <a:gd name="connsiteX3" fmla="*/ 2634083 w 2634083"/>
              <a:gd name="connsiteY3" fmla="*/ 439430 h 674879"/>
              <a:gd name="connsiteX4" fmla="*/ 1413341 w 2634083"/>
              <a:gd name="connsiteY4" fmla="*/ 674879 h 674879"/>
              <a:gd name="connsiteX5" fmla="*/ 19899 w 2634083"/>
              <a:gd name="connsiteY5" fmla="*/ 392598 h 674879"/>
              <a:gd name="connsiteX6" fmla="*/ 0 w 2634083"/>
              <a:gd name="connsiteY6" fmla="*/ 65719 h 674879"/>
              <a:gd name="connsiteX0" fmla="*/ 1506 w 2635589"/>
              <a:gd name="connsiteY0" fmla="*/ 65719 h 674879"/>
              <a:gd name="connsiteX1" fmla="*/ 1453347 w 2635589"/>
              <a:gd name="connsiteY1" fmla="*/ 104581 h 674879"/>
              <a:gd name="connsiteX2" fmla="*/ 2635589 w 2635589"/>
              <a:gd name="connsiteY2" fmla="*/ 0 h 674879"/>
              <a:gd name="connsiteX3" fmla="*/ 2635589 w 2635589"/>
              <a:gd name="connsiteY3" fmla="*/ 439430 h 674879"/>
              <a:gd name="connsiteX4" fmla="*/ 1414847 w 2635589"/>
              <a:gd name="connsiteY4" fmla="*/ 674879 h 674879"/>
              <a:gd name="connsiteX5" fmla="*/ 857 w 2635589"/>
              <a:gd name="connsiteY5" fmla="*/ 433695 h 674879"/>
              <a:gd name="connsiteX6" fmla="*/ 1506 w 2635589"/>
              <a:gd name="connsiteY6" fmla="*/ 65719 h 674879"/>
              <a:gd name="connsiteX0" fmla="*/ 1506 w 2861620"/>
              <a:gd name="connsiteY0" fmla="*/ 65719 h 674879"/>
              <a:gd name="connsiteX1" fmla="*/ 1453347 w 2861620"/>
              <a:gd name="connsiteY1" fmla="*/ 104581 h 674879"/>
              <a:gd name="connsiteX2" fmla="*/ 2635589 w 2861620"/>
              <a:gd name="connsiteY2" fmla="*/ 0 h 674879"/>
              <a:gd name="connsiteX3" fmla="*/ 2861620 w 2861620"/>
              <a:gd name="connsiteY3" fmla="*/ 624365 h 674879"/>
              <a:gd name="connsiteX4" fmla="*/ 1414847 w 2861620"/>
              <a:gd name="connsiteY4" fmla="*/ 674879 h 674879"/>
              <a:gd name="connsiteX5" fmla="*/ 857 w 2861620"/>
              <a:gd name="connsiteY5" fmla="*/ 433695 h 674879"/>
              <a:gd name="connsiteX6" fmla="*/ 1506 w 2861620"/>
              <a:gd name="connsiteY6" fmla="*/ 65719 h 674879"/>
              <a:gd name="connsiteX0" fmla="*/ 1506 w 2882169"/>
              <a:gd name="connsiteY0" fmla="*/ 0 h 609160"/>
              <a:gd name="connsiteX1" fmla="*/ 1453347 w 2882169"/>
              <a:gd name="connsiteY1" fmla="*/ 38862 h 609160"/>
              <a:gd name="connsiteX2" fmla="*/ 2882169 w 2882169"/>
              <a:gd name="connsiteY2" fmla="*/ 180860 h 609160"/>
              <a:gd name="connsiteX3" fmla="*/ 2861620 w 2882169"/>
              <a:gd name="connsiteY3" fmla="*/ 558646 h 609160"/>
              <a:gd name="connsiteX4" fmla="*/ 1414847 w 2882169"/>
              <a:gd name="connsiteY4" fmla="*/ 609160 h 609160"/>
              <a:gd name="connsiteX5" fmla="*/ 857 w 2882169"/>
              <a:gd name="connsiteY5" fmla="*/ 367976 h 609160"/>
              <a:gd name="connsiteX6" fmla="*/ 1506 w 2882169"/>
              <a:gd name="connsiteY6" fmla="*/ 0 h 609160"/>
              <a:gd name="connsiteX0" fmla="*/ 1506 w 2882169"/>
              <a:gd name="connsiteY0" fmla="*/ 0 h 609160"/>
              <a:gd name="connsiteX1" fmla="*/ 1443073 w 2882169"/>
              <a:gd name="connsiteY1" fmla="*/ 79959 h 609160"/>
              <a:gd name="connsiteX2" fmla="*/ 2882169 w 2882169"/>
              <a:gd name="connsiteY2" fmla="*/ 180860 h 609160"/>
              <a:gd name="connsiteX3" fmla="*/ 2861620 w 2882169"/>
              <a:gd name="connsiteY3" fmla="*/ 558646 h 609160"/>
              <a:gd name="connsiteX4" fmla="*/ 1414847 w 2882169"/>
              <a:gd name="connsiteY4" fmla="*/ 609160 h 609160"/>
              <a:gd name="connsiteX5" fmla="*/ 857 w 2882169"/>
              <a:gd name="connsiteY5" fmla="*/ 367976 h 609160"/>
              <a:gd name="connsiteX6" fmla="*/ 1506 w 2882169"/>
              <a:gd name="connsiteY6" fmla="*/ 0 h 60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2169" h="609160">
                <a:moveTo>
                  <a:pt x="1506" y="0"/>
                </a:moveTo>
                <a:lnTo>
                  <a:pt x="1443073" y="79959"/>
                </a:lnTo>
                <a:lnTo>
                  <a:pt x="2882169" y="180860"/>
                </a:lnTo>
                <a:lnTo>
                  <a:pt x="2861620" y="558646"/>
                </a:lnTo>
                <a:lnTo>
                  <a:pt x="1414847" y="609160"/>
                </a:lnTo>
                <a:lnTo>
                  <a:pt x="857" y="367976"/>
                </a:lnTo>
                <a:cubicBezTo>
                  <a:pt x="-2351" y="-50723"/>
                  <a:pt x="4714" y="418699"/>
                  <a:pt x="1506" y="0"/>
                </a:cubicBezTo>
                <a:close/>
              </a:path>
            </a:pathLst>
          </a:custGeom>
          <a:solidFill>
            <a:srgbClr val="FF996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368361" y="2691123"/>
            <a:ext cx="2878068" cy="745862"/>
          </a:xfrm>
          <a:custGeom>
            <a:avLst/>
            <a:gdLst>
              <a:gd name="connsiteX0" fmla="*/ 0 w 4308230"/>
              <a:gd name="connsiteY0" fmla="*/ 685800 h 2057400"/>
              <a:gd name="connsiteX1" fmla="*/ 1547446 w 4308230"/>
              <a:gd name="connsiteY1" fmla="*/ 17585 h 2057400"/>
              <a:gd name="connsiteX2" fmla="*/ 2637692 w 4308230"/>
              <a:gd name="connsiteY2" fmla="*/ 0 h 2057400"/>
              <a:gd name="connsiteX3" fmla="*/ 4308230 w 4308230"/>
              <a:gd name="connsiteY3" fmla="*/ 105508 h 2057400"/>
              <a:gd name="connsiteX4" fmla="*/ 4308230 w 4308230"/>
              <a:gd name="connsiteY4" fmla="*/ 1055077 h 2057400"/>
              <a:gd name="connsiteX5" fmla="*/ 2637692 w 4308230"/>
              <a:gd name="connsiteY5" fmla="*/ 1617785 h 2057400"/>
              <a:gd name="connsiteX6" fmla="*/ 1547446 w 4308230"/>
              <a:gd name="connsiteY6" fmla="*/ 1617785 h 2057400"/>
              <a:gd name="connsiteX7" fmla="*/ 0 w 4308230"/>
              <a:gd name="connsiteY7" fmla="*/ 2057400 h 2057400"/>
              <a:gd name="connsiteX8" fmla="*/ 0 w 4308230"/>
              <a:gd name="connsiteY8" fmla="*/ 685800 h 2057400"/>
              <a:gd name="connsiteX0" fmla="*/ 0 w 4308230"/>
              <a:gd name="connsiteY0" fmla="*/ 685800 h 2057400"/>
              <a:gd name="connsiteX1" fmla="*/ 1547446 w 4308230"/>
              <a:gd name="connsiteY1" fmla="*/ 17585 h 2057400"/>
              <a:gd name="connsiteX2" fmla="*/ 2637692 w 4308230"/>
              <a:gd name="connsiteY2" fmla="*/ 0 h 2057400"/>
              <a:gd name="connsiteX3" fmla="*/ 4308230 w 4308230"/>
              <a:gd name="connsiteY3" fmla="*/ 105508 h 2057400"/>
              <a:gd name="connsiteX4" fmla="*/ 4308230 w 4308230"/>
              <a:gd name="connsiteY4" fmla="*/ 1055077 h 2057400"/>
              <a:gd name="connsiteX5" fmla="*/ 1547446 w 4308230"/>
              <a:gd name="connsiteY5" fmla="*/ 1617785 h 2057400"/>
              <a:gd name="connsiteX6" fmla="*/ 0 w 4308230"/>
              <a:gd name="connsiteY6" fmla="*/ 2057400 h 2057400"/>
              <a:gd name="connsiteX7" fmla="*/ 0 w 4308230"/>
              <a:gd name="connsiteY7" fmla="*/ 685800 h 2057400"/>
              <a:gd name="connsiteX0" fmla="*/ 0 w 4308230"/>
              <a:gd name="connsiteY0" fmla="*/ 668215 h 2039815"/>
              <a:gd name="connsiteX1" fmla="*/ 1547446 w 4308230"/>
              <a:gd name="connsiteY1" fmla="*/ 0 h 2039815"/>
              <a:gd name="connsiteX2" fmla="*/ 4308230 w 4308230"/>
              <a:gd name="connsiteY2" fmla="*/ 87923 h 2039815"/>
              <a:gd name="connsiteX3" fmla="*/ 4308230 w 4308230"/>
              <a:gd name="connsiteY3" fmla="*/ 1037492 h 2039815"/>
              <a:gd name="connsiteX4" fmla="*/ 1547446 w 4308230"/>
              <a:gd name="connsiteY4" fmla="*/ 1600200 h 2039815"/>
              <a:gd name="connsiteX5" fmla="*/ 0 w 4308230"/>
              <a:gd name="connsiteY5" fmla="*/ 2039815 h 2039815"/>
              <a:gd name="connsiteX6" fmla="*/ 0 w 4308230"/>
              <a:gd name="connsiteY6" fmla="*/ 668215 h 2039815"/>
              <a:gd name="connsiteX0" fmla="*/ 0 w 4308230"/>
              <a:gd name="connsiteY0" fmla="*/ 668215 h 1924312"/>
              <a:gd name="connsiteX1" fmla="*/ 1547446 w 4308230"/>
              <a:gd name="connsiteY1" fmla="*/ 0 h 1924312"/>
              <a:gd name="connsiteX2" fmla="*/ 4308230 w 4308230"/>
              <a:gd name="connsiteY2" fmla="*/ 87923 h 1924312"/>
              <a:gd name="connsiteX3" fmla="*/ 4308230 w 4308230"/>
              <a:gd name="connsiteY3" fmla="*/ 1037492 h 1924312"/>
              <a:gd name="connsiteX4" fmla="*/ 1547446 w 4308230"/>
              <a:gd name="connsiteY4" fmla="*/ 1600200 h 1924312"/>
              <a:gd name="connsiteX5" fmla="*/ 9625 w 4308230"/>
              <a:gd name="connsiteY5" fmla="*/ 1924312 h 1924312"/>
              <a:gd name="connsiteX6" fmla="*/ 0 w 4308230"/>
              <a:gd name="connsiteY6" fmla="*/ 668215 h 1924312"/>
              <a:gd name="connsiteX0" fmla="*/ 0 w 4308230"/>
              <a:gd name="connsiteY0" fmla="*/ 580292 h 1836389"/>
              <a:gd name="connsiteX1" fmla="*/ 1470444 w 4308230"/>
              <a:gd name="connsiteY1" fmla="*/ 85331 h 1836389"/>
              <a:gd name="connsiteX2" fmla="*/ 4308230 w 4308230"/>
              <a:gd name="connsiteY2" fmla="*/ 0 h 1836389"/>
              <a:gd name="connsiteX3" fmla="*/ 4308230 w 4308230"/>
              <a:gd name="connsiteY3" fmla="*/ 949569 h 1836389"/>
              <a:gd name="connsiteX4" fmla="*/ 1547446 w 4308230"/>
              <a:gd name="connsiteY4" fmla="*/ 1512277 h 1836389"/>
              <a:gd name="connsiteX5" fmla="*/ 9625 w 4308230"/>
              <a:gd name="connsiteY5" fmla="*/ 1836389 h 1836389"/>
              <a:gd name="connsiteX6" fmla="*/ 0 w 4308230"/>
              <a:gd name="connsiteY6" fmla="*/ 580292 h 1836389"/>
              <a:gd name="connsiteX0" fmla="*/ 0 w 4308230"/>
              <a:gd name="connsiteY0" fmla="*/ 580292 h 1836389"/>
              <a:gd name="connsiteX1" fmla="*/ 1470444 w 4308230"/>
              <a:gd name="connsiteY1" fmla="*/ 85331 h 1836389"/>
              <a:gd name="connsiteX2" fmla="*/ 4308230 w 4308230"/>
              <a:gd name="connsiteY2" fmla="*/ 0 h 1836389"/>
              <a:gd name="connsiteX3" fmla="*/ 4308230 w 4308230"/>
              <a:gd name="connsiteY3" fmla="*/ 949569 h 1836389"/>
              <a:gd name="connsiteX4" fmla="*/ 1470444 w 4308230"/>
              <a:gd name="connsiteY4" fmla="*/ 1714408 h 1836389"/>
              <a:gd name="connsiteX5" fmla="*/ 9625 w 4308230"/>
              <a:gd name="connsiteY5" fmla="*/ 1836389 h 1836389"/>
              <a:gd name="connsiteX6" fmla="*/ 0 w 4308230"/>
              <a:gd name="connsiteY6" fmla="*/ 580292 h 1836389"/>
              <a:gd name="connsiteX0" fmla="*/ 0 w 4308230"/>
              <a:gd name="connsiteY0" fmla="*/ 503290 h 1759387"/>
              <a:gd name="connsiteX1" fmla="*/ 1470444 w 4308230"/>
              <a:gd name="connsiteY1" fmla="*/ 8329 h 1759387"/>
              <a:gd name="connsiteX2" fmla="*/ 2594933 w 4308230"/>
              <a:gd name="connsiteY2" fmla="*/ 0 h 1759387"/>
              <a:gd name="connsiteX3" fmla="*/ 4308230 w 4308230"/>
              <a:gd name="connsiteY3" fmla="*/ 872567 h 1759387"/>
              <a:gd name="connsiteX4" fmla="*/ 1470444 w 4308230"/>
              <a:gd name="connsiteY4" fmla="*/ 1637406 h 1759387"/>
              <a:gd name="connsiteX5" fmla="*/ 9625 w 4308230"/>
              <a:gd name="connsiteY5" fmla="*/ 1759387 h 1759387"/>
              <a:gd name="connsiteX6" fmla="*/ 0 w 4308230"/>
              <a:gd name="connsiteY6" fmla="*/ 503290 h 1759387"/>
              <a:gd name="connsiteX0" fmla="*/ 0 w 2623809"/>
              <a:gd name="connsiteY0" fmla="*/ 503290 h 1759387"/>
              <a:gd name="connsiteX1" fmla="*/ 1470444 w 2623809"/>
              <a:gd name="connsiteY1" fmla="*/ 8329 h 1759387"/>
              <a:gd name="connsiteX2" fmla="*/ 2594933 w 2623809"/>
              <a:gd name="connsiteY2" fmla="*/ 0 h 1759387"/>
              <a:gd name="connsiteX3" fmla="*/ 2623809 w 2623809"/>
              <a:gd name="connsiteY3" fmla="*/ 1238327 h 1759387"/>
              <a:gd name="connsiteX4" fmla="*/ 1470444 w 2623809"/>
              <a:gd name="connsiteY4" fmla="*/ 1637406 h 1759387"/>
              <a:gd name="connsiteX5" fmla="*/ 9625 w 2623809"/>
              <a:gd name="connsiteY5" fmla="*/ 1759387 h 1759387"/>
              <a:gd name="connsiteX6" fmla="*/ 0 w 2623809"/>
              <a:gd name="connsiteY6" fmla="*/ 503290 h 1759387"/>
              <a:gd name="connsiteX0" fmla="*/ 0 w 2633434"/>
              <a:gd name="connsiteY0" fmla="*/ 494961 h 1751058"/>
              <a:gd name="connsiteX1" fmla="*/ 1470444 w 2633434"/>
              <a:gd name="connsiteY1" fmla="*/ 0 h 1751058"/>
              <a:gd name="connsiteX2" fmla="*/ 2633434 w 2633434"/>
              <a:gd name="connsiteY2" fmla="*/ 328556 h 1751058"/>
              <a:gd name="connsiteX3" fmla="*/ 2623809 w 2633434"/>
              <a:gd name="connsiteY3" fmla="*/ 1229998 h 1751058"/>
              <a:gd name="connsiteX4" fmla="*/ 1470444 w 2633434"/>
              <a:gd name="connsiteY4" fmla="*/ 1629077 h 1751058"/>
              <a:gd name="connsiteX5" fmla="*/ 9625 w 2633434"/>
              <a:gd name="connsiteY5" fmla="*/ 1751058 h 1751058"/>
              <a:gd name="connsiteX6" fmla="*/ 0 w 2633434"/>
              <a:gd name="connsiteY6" fmla="*/ 494961 h 1751058"/>
              <a:gd name="connsiteX0" fmla="*/ 0 w 2633434"/>
              <a:gd name="connsiteY0" fmla="*/ 166405 h 1422502"/>
              <a:gd name="connsiteX1" fmla="*/ 1393441 w 2633434"/>
              <a:gd name="connsiteY1" fmla="*/ 181583 h 1422502"/>
              <a:gd name="connsiteX2" fmla="*/ 2633434 w 2633434"/>
              <a:gd name="connsiteY2" fmla="*/ 0 h 1422502"/>
              <a:gd name="connsiteX3" fmla="*/ 2623809 w 2633434"/>
              <a:gd name="connsiteY3" fmla="*/ 901442 h 1422502"/>
              <a:gd name="connsiteX4" fmla="*/ 1470444 w 2633434"/>
              <a:gd name="connsiteY4" fmla="*/ 1300521 h 1422502"/>
              <a:gd name="connsiteX5" fmla="*/ 9625 w 2633434"/>
              <a:gd name="connsiteY5" fmla="*/ 1422502 h 1422502"/>
              <a:gd name="connsiteX6" fmla="*/ 0 w 2633434"/>
              <a:gd name="connsiteY6" fmla="*/ 166405 h 1422502"/>
              <a:gd name="connsiteX0" fmla="*/ 0 w 2633434"/>
              <a:gd name="connsiteY0" fmla="*/ 147155 h 1403252"/>
              <a:gd name="connsiteX1" fmla="*/ 1393441 w 2633434"/>
              <a:gd name="connsiteY1" fmla="*/ 162333 h 1403252"/>
              <a:gd name="connsiteX2" fmla="*/ 2633434 w 2633434"/>
              <a:gd name="connsiteY2" fmla="*/ 0 h 1403252"/>
              <a:gd name="connsiteX3" fmla="*/ 2623809 w 2633434"/>
              <a:gd name="connsiteY3" fmla="*/ 882192 h 1403252"/>
              <a:gd name="connsiteX4" fmla="*/ 1470444 w 2633434"/>
              <a:gd name="connsiteY4" fmla="*/ 1281271 h 1403252"/>
              <a:gd name="connsiteX5" fmla="*/ 9625 w 2633434"/>
              <a:gd name="connsiteY5" fmla="*/ 1403252 h 1403252"/>
              <a:gd name="connsiteX6" fmla="*/ 0 w 2633434"/>
              <a:gd name="connsiteY6" fmla="*/ 147155 h 1403252"/>
              <a:gd name="connsiteX0" fmla="*/ 0 w 2633434"/>
              <a:gd name="connsiteY0" fmla="*/ 147155 h 1403252"/>
              <a:gd name="connsiteX1" fmla="*/ 1393441 w 2633434"/>
              <a:gd name="connsiteY1" fmla="*/ 162333 h 1403252"/>
              <a:gd name="connsiteX2" fmla="*/ 2633434 w 2633434"/>
              <a:gd name="connsiteY2" fmla="*/ 0 h 1403252"/>
              <a:gd name="connsiteX3" fmla="*/ 2623809 w 2633434"/>
              <a:gd name="connsiteY3" fmla="*/ 429805 h 1403252"/>
              <a:gd name="connsiteX4" fmla="*/ 1470444 w 2633434"/>
              <a:gd name="connsiteY4" fmla="*/ 1281271 h 1403252"/>
              <a:gd name="connsiteX5" fmla="*/ 9625 w 2633434"/>
              <a:gd name="connsiteY5" fmla="*/ 1403252 h 1403252"/>
              <a:gd name="connsiteX6" fmla="*/ 0 w 2633434"/>
              <a:gd name="connsiteY6" fmla="*/ 147155 h 1403252"/>
              <a:gd name="connsiteX0" fmla="*/ 0 w 2633434"/>
              <a:gd name="connsiteY0" fmla="*/ 147155 h 1403252"/>
              <a:gd name="connsiteX1" fmla="*/ 1393441 w 2633434"/>
              <a:gd name="connsiteY1" fmla="*/ 162333 h 1403252"/>
              <a:gd name="connsiteX2" fmla="*/ 2633434 w 2633434"/>
              <a:gd name="connsiteY2" fmla="*/ 0 h 1403252"/>
              <a:gd name="connsiteX3" fmla="*/ 2623809 w 2633434"/>
              <a:gd name="connsiteY3" fmla="*/ 429805 h 1403252"/>
              <a:gd name="connsiteX4" fmla="*/ 1431943 w 2633434"/>
              <a:gd name="connsiteY4" fmla="*/ 655629 h 1403252"/>
              <a:gd name="connsiteX5" fmla="*/ 9625 w 2633434"/>
              <a:gd name="connsiteY5" fmla="*/ 1403252 h 1403252"/>
              <a:gd name="connsiteX6" fmla="*/ 0 w 2633434"/>
              <a:gd name="connsiteY6" fmla="*/ 147155 h 1403252"/>
              <a:gd name="connsiteX0" fmla="*/ 19529 w 2652963"/>
              <a:gd name="connsiteY0" fmla="*/ 147155 h 655629"/>
              <a:gd name="connsiteX1" fmla="*/ 1412970 w 2652963"/>
              <a:gd name="connsiteY1" fmla="*/ 162333 h 655629"/>
              <a:gd name="connsiteX2" fmla="*/ 2652963 w 2652963"/>
              <a:gd name="connsiteY2" fmla="*/ 0 h 655629"/>
              <a:gd name="connsiteX3" fmla="*/ 2643338 w 2652963"/>
              <a:gd name="connsiteY3" fmla="*/ 429805 h 655629"/>
              <a:gd name="connsiteX4" fmla="*/ 1451472 w 2652963"/>
              <a:gd name="connsiteY4" fmla="*/ 655629 h 655629"/>
              <a:gd name="connsiteX5" fmla="*/ 278 w 2652963"/>
              <a:gd name="connsiteY5" fmla="*/ 575479 h 655629"/>
              <a:gd name="connsiteX6" fmla="*/ 19529 w 2652963"/>
              <a:gd name="connsiteY6" fmla="*/ 147155 h 655629"/>
              <a:gd name="connsiteX0" fmla="*/ 0 w 2633434"/>
              <a:gd name="connsiteY0" fmla="*/ 147155 h 655629"/>
              <a:gd name="connsiteX1" fmla="*/ 1393441 w 2633434"/>
              <a:gd name="connsiteY1" fmla="*/ 162333 h 655629"/>
              <a:gd name="connsiteX2" fmla="*/ 2633434 w 2633434"/>
              <a:gd name="connsiteY2" fmla="*/ 0 h 655629"/>
              <a:gd name="connsiteX3" fmla="*/ 2623809 w 2633434"/>
              <a:gd name="connsiteY3" fmla="*/ 429805 h 655629"/>
              <a:gd name="connsiteX4" fmla="*/ 1431943 w 2633434"/>
              <a:gd name="connsiteY4" fmla="*/ 655629 h 655629"/>
              <a:gd name="connsiteX5" fmla="*/ 9625 w 2633434"/>
              <a:gd name="connsiteY5" fmla="*/ 575479 h 655629"/>
              <a:gd name="connsiteX6" fmla="*/ 0 w 2633434"/>
              <a:gd name="connsiteY6" fmla="*/ 147155 h 655629"/>
              <a:gd name="connsiteX0" fmla="*/ 0 w 2633434"/>
              <a:gd name="connsiteY0" fmla="*/ 147155 h 655629"/>
              <a:gd name="connsiteX1" fmla="*/ 1441567 w 2633434"/>
              <a:gd name="connsiteY1" fmla="*/ 239335 h 655629"/>
              <a:gd name="connsiteX2" fmla="*/ 2633434 w 2633434"/>
              <a:gd name="connsiteY2" fmla="*/ 0 h 655629"/>
              <a:gd name="connsiteX3" fmla="*/ 2623809 w 2633434"/>
              <a:gd name="connsiteY3" fmla="*/ 429805 h 655629"/>
              <a:gd name="connsiteX4" fmla="*/ 1431943 w 2633434"/>
              <a:gd name="connsiteY4" fmla="*/ 655629 h 655629"/>
              <a:gd name="connsiteX5" fmla="*/ 9625 w 2633434"/>
              <a:gd name="connsiteY5" fmla="*/ 575479 h 655629"/>
              <a:gd name="connsiteX6" fmla="*/ 0 w 2633434"/>
              <a:gd name="connsiteY6" fmla="*/ 147155 h 655629"/>
              <a:gd name="connsiteX0" fmla="*/ 0 w 2623809"/>
              <a:gd name="connsiteY0" fmla="*/ 12401 h 520875"/>
              <a:gd name="connsiteX1" fmla="*/ 1441567 w 2623809"/>
              <a:gd name="connsiteY1" fmla="*/ 104581 h 520875"/>
              <a:gd name="connsiteX2" fmla="*/ 2623809 w 2623809"/>
              <a:gd name="connsiteY2" fmla="*/ 0 h 520875"/>
              <a:gd name="connsiteX3" fmla="*/ 2623809 w 2623809"/>
              <a:gd name="connsiteY3" fmla="*/ 295051 h 520875"/>
              <a:gd name="connsiteX4" fmla="*/ 1431943 w 2623809"/>
              <a:gd name="connsiteY4" fmla="*/ 520875 h 520875"/>
              <a:gd name="connsiteX5" fmla="*/ 9625 w 2623809"/>
              <a:gd name="connsiteY5" fmla="*/ 440725 h 520875"/>
              <a:gd name="connsiteX6" fmla="*/ 0 w 2623809"/>
              <a:gd name="connsiteY6" fmla="*/ 12401 h 520875"/>
              <a:gd name="connsiteX0" fmla="*/ 0 w 2623809"/>
              <a:gd name="connsiteY0" fmla="*/ 12401 h 520875"/>
              <a:gd name="connsiteX1" fmla="*/ 1441567 w 2623809"/>
              <a:gd name="connsiteY1" fmla="*/ 104581 h 520875"/>
              <a:gd name="connsiteX2" fmla="*/ 2623809 w 2623809"/>
              <a:gd name="connsiteY2" fmla="*/ 0 h 520875"/>
              <a:gd name="connsiteX3" fmla="*/ 2623809 w 2623809"/>
              <a:gd name="connsiteY3" fmla="*/ 439430 h 520875"/>
              <a:gd name="connsiteX4" fmla="*/ 1431943 w 2623809"/>
              <a:gd name="connsiteY4" fmla="*/ 520875 h 520875"/>
              <a:gd name="connsiteX5" fmla="*/ 9625 w 2623809"/>
              <a:gd name="connsiteY5" fmla="*/ 440725 h 520875"/>
              <a:gd name="connsiteX6" fmla="*/ 0 w 2623809"/>
              <a:gd name="connsiteY6" fmla="*/ 12401 h 520875"/>
              <a:gd name="connsiteX0" fmla="*/ 0 w 2623809"/>
              <a:gd name="connsiteY0" fmla="*/ 12401 h 674879"/>
              <a:gd name="connsiteX1" fmla="*/ 1441567 w 2623809"/>
              <a:gd name="connsiteY1" fmla="*/ 104581 h 674879"/>
              <a:gd name="connsiteX2" fmla="*/ 2623809 w 2623809"/>
              <a:gd name="connsiteY2" fmla="*/ 0 h 674879"/>
              <a:gd name="connsiteX3" fmla="*/ 2623809 w 2623809"/>
              <a:gd name="connsiteY3" fmla="*/ 439430 h 674879"/>
              <a:gd name="connsiteX4" fmla="*/ 1403067 w 2623809"/>
              <a:gd name="connsiteY4" fmla="*/ 674879 h 674879"/>
              <a:gd name="connsiteX5" fmla="*/ 9625 w 2623809"/>
              <a:gd name="connsiteY5" fmla="*/ 440725 h 674879"/>
              <a:gd name="connsiteX6" fmla="*/ 0 w 2623809"/>
              <a:gd name="connsiteY6" fmla="*/ 12401 h 674879"/>
              <a:gd name="connsiteX0" fmla="*/ 0 w 2623809"/>
              <a:gd name="connsiteY0" fmla="*/ 12401 h 674879"/>
              <a:gd name="connsiteX1" fmla="*/ 1441567 w 2623809"/>
              <a:gd name="connsiteY1" fmla="*/ 104581 h 674879"/>
              <a:gd name="connsiteX2" fmla="*/ 2623809 w 2623809"/>
              <a:gd name="connsiteY2" fmla="*/ 0 h 674879"/>
              <a:gd name="connsiteX3" fmla="*/ 2623809 w 2623809"/>
              <a:gd name="connsiteY3" fmla="*/ 439430 h 674879"/>
              <a:gd name="connsiteX4" fmla="*/ 1403067 w 2623809"/>
              <a:gd name="connsiteY4" fmla="*/ 674879 h 674879"/>
              <a:gd name="connsiteX5" fmla="*/ 9625 w 2623809"/>
              <a:gd name="connsiteY5" fmla="*/ 392598 h 674879"/>
              <a:gd name="connsiteX6" fmla="*/ 0 w 2623809"/>
              <a:gd name="connsiteY6" fmla="*/ 12401 h 674879"/>
              <a:gd name="connsiteX0" fmla="*/ 0 w 2623809"/>
              <a:gd name="connsiteY0" fmla="*/ 0 h 691354"/>
              <a:gd name="connsiteX1" fmla="*/ 1441567 w 2623809"/>
              <a:gd name="connsiteY1" fmla="*/ 121056 h 691354"/>
              <a:gd name="connsiteX2" fmla="*/ 2623809 w 2623809"/>
              <a:gd name="connsiteY2" fmla="*/ 16475 h 691354"/>
              <a:gd name="connsiteX3" fmla="*/ 2623809 w 2623809"/>
              <a:gd name="connsiteY3" fmla="*/ 455905 h 691354"/>
              <a:gd name="connsiteX4" fmla="*/ 1403067 w 2623809"/>
              <a:gd name="connsiteY4" fmla="*/ 691354 h 691354"/>
              <a:gd name="connsiteX5" fmla="*/ 9625 w 2623809"/>
              <a:gd name="connsiteY5" fmla="*/ 409073 h 691354"/>
              <a:gd name="connsiteX6" fmla="*/ 0 w 2623809"/>
              <a:gd name="connsiteY6" fmla="*/ 0 h 691354"/>
              <a:gd name="connsiteX0" fmla="*/ 0 w 2623809"/>
              <a:gd name="connsiteY0" fmla="*/ 0 h 720230"/>
              <a:gd name="connsiteX1" fmla="*/ 1441567 w 2623809"/>
              <a:gd name="connsiteY1" fmla="*/ 149932 h 720230"/>
              <a:gd name="connsiteX2" fmla="*/ 2623809 w 2623809"/>
              <a:gd name="connsiteY2" fmla="*/ 45351 h 720230"/>
              <a:gd name="connsiteX3" fmla="*/ 2623809 w 2623809"/>
              <a:gd name="connsiteY3" fmla="*/ 484781 h 720230"/>
              <a:gd name="connsiteX4" fmla="*/ 1403067 w 2623809"/>
              <a:gd name="connsiteY4" fmla="*/ 720230 h 720230"/>
              <a:gd name="connsiteX5" fmla="*/ 9625 w 2623809"/>
              <a:gd name="connsiteY5" fmla="*/ 437949 h 720230"/>
              <a:gd name="connsiteX6" fmla="*/ 0 w 2623809"/>
              <a:gd name="connsiteY6" fmla="*/ 0 h 720230"/>
              <a:gd name="connsiteX0" fmla="*/ 0 w 2623809"/>
              <a:gd name="connsiteY0" fmla="*/ 0 h 720230"/>
              <a:gd name="connsiteX1" fmla="*/ 1451193 w 2623809"/>
              <a:gd name="connsiteY1" fmla="*/ 303936 h 720230"/>
              <a:gd name="connsiteX2" fmla="*/ 2623809 w 2623809"/>
              <a:gd name="connsiteY2" fmla="*/ 45351 h 720230"/>
              <a:gd name="connsiteX3" fmla="*/ 2623809 w 2623809"/>
              <a:gd name="connsiteY3" fmla="*/ 484781 h 720230"/>
              <a:gd name="connsiteX4" fmla="*/ 1403067 w 2623809"/>
              <a:gd name="connsiteY4" fmla="*/ 720230 h 720230"/>
              <a:gd name="connsiteX5" fmla="*/ 9625 w 2623809"/>
              <a:gd name="connsiteY5" fmla="*/ 437949 h 720230"/>
              <a:gd name="connsiteX6" fmla="*/ 0 w 2623809"/>
              <a:gd name="connsiteY6" fmla="*/ 0 h 720230"/>
              <a:gd name="connsiteX0" fmla="*/ 0 w 2662310"/>
              <a:gd name="connsiteY0" fmla="*/ 0 h 720230"/>
              <a:gd name="connsiteX1" fmla="*/ 1451193 w 2662310"/>
              <a:gd name="connsiteY1" fmla="*/ 303936 h 720230"/>
              <a:gd name="connsiteX2" fmla="*/ 2662310 w 2662310"/>
              <a:gd name="connsiteY2" fmla="*/ 218606 h 720230"/>
              <a:gd name="connsiteX3" fmla="*/ 2623809 w 2662310"/>
              <a:gd name="connsiteY3" fmla="*/ 484781 h 720230"/>
              <a:gd name="connsiteX4" fmla="*/ 1403067 w 2662310"/>
              <a:gd name="connsiteY4" fmla="*/ 720230 h 720230"/>
              <a:gd name="connsiteX5" fmla="*/ 9625 w 2662310"/>
              <a:gd name="connsiteY5" fmla="*/ 437949 h 720230"/>
              <a:gd name="connsiteX6" fmla="*/ 0 w 2662310"/>
              <a:gd name="connsiteY6" fmla="*/ 0 h 720230"/>
              <a:gd name="connsiteX0" fmla="*/ 0 w 2662310"/>
              <a:gd name="connsiteY0" fmla="*/ 0 h 720230"/>
              <a:gd name="connsiteX1" fmla="*/ 1451193 w 2662310"/>
              <a:gd name="connsiteY1" fmla="*/ 303936 h 720230"/>
              <a:gd name="connsiteX2" fmla="*/ 2662310 w 2662310"/>
              <a:gd name="connsiteY2" fmla="*/ 218606 h 720230"/>
              <a:gd name="connsiteX3" fmla="*/ 2662310 w 2662310"/>
              <a:gd name="connsiteY3" fmla="*/ 629160 h 720230"/>
              <a:gd name="connsiteX4" fmla="*/ 1403067 w 2662310"/>
              <a:gd name="connsiteY4" fmla="*/ 720230 h 720230"/>
              <a:gd name="connsiteX5" fmla="*/ 9625 w 2662310"/>
              <a:gd name="connsiteY5" fmla="*/ 437949 h 720230"/>
              <a:gd name="connsiteX6" fmla="*/ 0 w 2662310"/>
              <a:gd name="connsiteY6" fmla="*/ 0 h 720230"/>
              <a:gd name="connsiteX0" fmla="*/ 0 w 2662310"/>
              <a:gd name="connsiteY0" fmla="*/ 0 h 797233"/>
              <a:gd name="connsiteX1" fmla="*/ 1451193 w 2662310"/>
              <a:gd name="connsiteY1" fmla="*/ 303936 h 797233"/>
              <a:gd name="connsiteX2" fmla="*/ 2662310 w 2662310"/>
              <a:gd name="connsiteY2" fmla="*/ 218606 h 797233"/>
              <a:gd name="connsiteX3" fmla="*/ 2662310 w 2662310"/>
              <a:gd name="connsiteY3" fmla="*/ 629160 h 797233"/>
              <a:gd name="connsiteX4" fmla="*/ 1441568 w 2662310"/>
              <a:gd name="connsiteY4" fmla="*/ 797233 h 797233"/>
              <a:gd name="connsiteX5" fmla="*/ 9625 w 2662310"/>
              <a:gd name="connsiteY5" fmla="*/ 437949 h 797233"/>
              <a:gd name="connsiteX6" fmla="*/ 0 w 2662310"/>
              <a:gd name="connsiteY6" fmla="*/ 0 h 797233"/>
              <a:gd name="connsiteX0" fmla="*/ 0 w 2662310"/>
              <a:gd name="connsiteY0" fmla="*/ 0 h 745862"/>
              <a:gd name="connsiteX1" fmla="*/ 1451193 w 2662310"/>
              <a:gd name="connsiteY1" fmla="*/ 252565 h 745862"/>
              <a:gd name="connsiteX2" fmla="*/ 2662310 w 2662310"/>
              <a:gd name="connsiteY2" fmla="*/ 167235 h 745862"/>
              <a:gd name="connsiteX3" fmla="*/ 2662310 w 2662310"/>
              <a:gd name="connsiteY3" fmla="*/ 577789 h 745862"/>
              <a:gd name="connsiteX4" fmla="*/ 1441568 w 2662310"/>
              <a:gd name="connsiteY4" fmla="*/ 745862 h 745862"/>
              <a:gd name="connsiteX5" fmla="*/ 9625 w 2662310"/>
              <a:gd name="connsiteY5" fmla="*/ 386578 h 745862"/>
              <a:gd name="connsiteX6" fmla="*/ 0 w 2662310"/>
              <a:gd name="connsiteY6" fmla="*/ 0 h 745862"/>
              <a:gd name="connsiteX0" fmla="*/ 0 w 2878068"/>
              <a:gd name="connsiteY0" fmla="*/ 0 h 745862"/>
              <a:gd name="connsiteX1" fmla="*/ 1451193 w 2878068"/>
              <a:gd name="connsiteY1" fmla="*/ 252565 h 745862"/>
              <a:gd name="connsiteX2" fmla="*/ 2662310 w 2878068"/>
              <a:gd name="connsiteY2" fmla="*/ 167235 h 745862"/>
              <a:gd name="connsiteX3" fmla="*/ 2878068 w 2878068"/>
              <a:gd name="connsiteY3" fmla="*/ 711353 h 745862"/>
              <a:gd name="connsiteX4" fmla="*/ 1441568 w 2878068"/>
              <a:gd name="connsiteY4" fmla="*/ 745862 h 745862"/>
              <a:gd name="connsiteX5" fmla="*/ 9625 w 2878068"/>
              <a:gd name="connsiteY5" fmla="*/ 386578 h 745862"/>
              <a:gd name="connsiteX6" fmla="*/ 0 w 2878068"/>
              <a:gd name="connsiteY6" fmla="*/ 0 h 745862"/>
              <a:gd name="connsiteX0" fmla="*/ 0 w 2878068"/>
              <a:gd name="connsiteY0" fmla="*/ 0 h 745862"/>
              <a:gd name="connsiteX1" fmla="*/ 1451193 w 2878068"/>
              <a:gd name="connsiteY1" fmla="*/ 252565 h 745862"/>
              <a:gd name="connsiteX2" fmla="*/ 2857519 w 2878068"/>
              <a:gd name="connsiteY2" fmla="*/ 352169 h 745862"/>
              <a:gd name="connsiteX3" fmla="*/ 2878068 w 2878068"/>
              <a:gd name="connsiteY3" fmla="*/ 711353 h 745862"/>
              <a:gd name="connsiteX4" fmla="*/ 1441568 w 2878068"/>
              <a:gd name="connsiteY4" fmla="*/ 745862 h 745862"/>
              <a:gd name="connsiteX5" fmla="*/ 9625 w 2878068"/>
              <a:gd name="connsiteY5" fmla="*/ 386578 h 745862"/>
              <a:gd name="connsiteX6" fmla="*/ 0 w 2878068"/>
              <a:gd name="connsiteY6" fmla="*/ 0 h 74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068" h="745862">
                <a:moveTo>
                  <a:pt x="0" y="0"/>
                </a:moveTo>
                <a:lnTo>
                  <a:pt x="1451193" y="252565"/>
                </a:lnTo>
                <a:lnTo>
                  <a:pt x="2857519" y="352169"/>
                </a:lnTo>
                <a:lnTo>
                  <a:pt x="2878068" y="711353"/>
                </a:lnTo>
                <a:lnTo>
                  <a:pt x="1441568" y="745862"/>
                </a:lnTo>
                <a:lnTo>
                  <a:pt x="9625" y="386578"/>
                </a:lnTo>
                <a:cubicBezTo>
                  <a:pt x="6417" y="-32121"/>
                  <a:pt x="3208" y="418699"/>
                  <a:pt x="0" y="0"/>
                </a:cubicBezTo>
                <a:close/>
              </a:path>
            </a:pathLst>
          </a:custGeom>
          <a:solidFill>
            <a:srgbClr val="FF996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4368224" y="3458924"/>
            <a:ext cx="2871683" cy="648785"/>
          </a:xfrm>
          <a:custGeom>
            <a:avLst/>
            <a:gdLst>
              <a:gd name="connsiteX0" fmla="*/ 17584 w 4308230"/>
              <a:gd name="connsiteY0" fmla="*/ 474785 h 1828800"/>
              <a:gd name="connsiteX1" fmla="*/ 1547446 w 4308230"/>
              <a:gd name="connsiteY1" fmla="*/ 0 h 1828800"/>
              <a:gd name="connsiteX2" fmla="*/ 2637692 w 4308230"/>
              <a:gd name="connsiteY2" fmla="*/ 17585 h 1828800"/>
              <a:gd name="connsiteX3" fmla="*/ 4308230 w 4308230"/>
              <a:gd name="connsiteY3" fmla="*/ 334108 h 1828800"/>
              <a:gd name="connsiteX4" fmla="*/ 4308230 w 4308230"/>
              <a:gd name="connsiteY4" fmla="*/ 1318846 h 1828800"/>
              <a:gd name="connsiteX5" fmla="*/ 2620107 w 4308230"/>
              <a:gd name="connsiteY5" fmla="*/ 1652954 h 1828800"/>
              <a:gd name="connsiteX6" fmla="*/ 1565030 w 4308230"/>
              <a:gd name="connsiteY6" fmla="*/ 1670538 h 1828800"/>
              <a:gd name="connsiteX7" fmla="*/ 0 w 4308230"/>
              <a:gd name="connsiteY7" fmla="*/ 1828800 h 1828800"/>
              <a:gd name="connsiteX8" fmla="*/ 17584 w 4308230"/>
              <a:gd name="connsiteY8" fmla="*/ 474785 h 1828800"/>
              <a:gd name="connsiteX0" fmla="*/ 17584 w 4308230"/>
              <a:gd name="connsiteY0" fmla="*/ 474785 h 1828800"/>
              <a:gd name="connsiteX1" fmla="*/ 1547446 w 4308230"/>
              <a:gd name="connsiteY1" fmla="*/ 0 h 1828800"/>
              <a:gd name="connsiteX2" fmla="*/ 4308230 w 4308230"/>
              <a:gd name="connsiteY2" fmla="*/ 334108 h 1828800"/>
              <a:gd name="connsiteX3" fmla="*/ 4308230 w 4308230"/>
              <a:gd name="connsiteY3" fmla="*/ 1318846 h 1828800"/>
              <a:gd name="connsiteX4" fmla="*/ 2620107 w 4308230"/>
              <a:gd name="connsiteY4" fmla="*/ 1652954 h 1828800"/>
              <a:gd name="connsiteX5" fmla="*/ 1565030 w 4308230"/>
              <a:gd name="connsiteY5" fmla="*/ 1670538 h 1828800"/>
              <a:gd name="connsiteX6" fmla="*/ 0 w 4308230"/>
              <a:gd name="connsiteY6" fmla="*/ 1828800 h 1828800"/>
              <a:gd name="connsiteX7" fmla="*/ 17584 w 4308230"/>
              <a:gd name="connsiteY7" fmla="*/ 474785 h 1828800"/>
              <a:gd name="connsiteX0" fmla="*/ 17584 w 4308230"/>
              <a:gd name="connsiteY0" fmla="*/ 474785 h 1828800"/>
              <a:gd name="connsiteX1" fmla="*/ 1547446 w 4308230"/>
              <a:gd name="connsiteY1" fmla="*/ 0 h 1828800"/>
              <a:gd name="connsiteX2" fmla="*/ 4308230 w 4308230"/>
              <a:gd name="connsiteY2" fmla="*/ 334108 h 1828800"/>
              <a:gd name="connsiteX3" fmla="*/ 4308230 w 4308230"/>
              <a:gd name="connsiteY3" fmla="*/ 1318846 h 1828800"/>
              <a:gd name="connsiteX4" fmla="*/ 1565030 w 4308230"/>
              <a:gd name="connsiteY4" fmla="*/ 1670538 h 1828800"/>
              <a:gd name="connsiteX5" fmla="*/ 0 w 4308230"/>
              <a:gd name="connsiteY5" fmla="*/ 1828800 h 1828800"/>
              <a:gd name="connsiteX6" fmla="*/ 17584 w 4308230"/>
              <a:gd name="connsiteY6" fmla="*/ 474785 h 1828800"/>
              <a:gd name="connsiteX0" fmla="*/ 0 w 4290646"/>
              <a:gd name="connsiteY0" fmla="*/ 474785 h 1703671"/>
              <a:gd name="connsiteX1" fmla="*/ 1529862 w 4290646"/>
              <a:gd name="connsiteY1" fmla="*/ 0 h 1703671"/>
              <a:gd name="connsiteX2" fmla="*/ 4290646 w 4290646"/>
              <a:gd name="connsiteY2" fmla="*/ 334108 h 1703671"/>
              <a:gd name="connsiteX3" fmla="*/ 4290646 w 4290646"/>
              <a:gd name="connsiteY3" fmla="*/ 1318846 h 1703671"/>
              <a:gd name="connsiteX4" fmla="*/ 1547446 w 4290646"/>
              <a:gd name="connsiteY4" fmla="*/ 1670538 h 1703671"/>
              <a:gd name="connsiteX5" fmla="*/ 20917 w 4290646"/>
              <a:gd name="connsiteY5" fmla="*/ 1703671 h 1703671"/>
              <a:gd name="connsiteX6" fmla="*/ 0 w 4290646"/>
              <a:gd name="connsiteY6" fmla="*/ 474785 h 1703671"/>
              <a:gd name="connsiteX0" fmla="*/ 0 w 4290646"/>
              <a:gd name="connsiteY0" fmla="*/ 140677 h 1369563"/>
              <a:gd name="connsiteX1" fmla="*/ 1481736 w 4290646"/>
              <a:gd name="connsiteY1" fmla="*/ 22027 h 1369563"/>
              <a:gd name="connsiteX2" fmla="*/ 4290646 w 4290646"/>
              <a:gd name="connsiteY2" fmla="*/ 0 h 1369563"/>
              <a:gd name="connsiteX3" fmla="*/ 4290646 w 4290646"/>
              <a:gd name="connsiteY3" fmla="*/ 984738 h 1369563"/>
              <a:gd name="connsiteX4" fmla="*/ 1547446 w 4290646"/>
              <a:gd name="connsiteY4" fmla="*/ 1336430 h 1369563"/>
              <a:gd name="connsiteX5" fmla="*/ 20917 w 4290646"/>
              <a:gd name="connsiteY5" fmla="*/ 1369563 h 1369563"/>
              <a:gd name="connsiteX6" fmla="*/ 0 w 4290646"/>
              <a:gd name="connsiteY6" fmla="*/ 140677 h 1369563"/>
              <a:gd name="connsiteX0" fmla="*/ 0 w 4290646"/>
              <a:gd name="connsiteY0" fmla="*/ 140677 h 1673314"/>
              <a:gd name="connsiteX1" fmla="*/ 1481736 w 4290646"/>
              <a:gd name="connsiteY1" fmla="*/ 22027 h 1673314"/>
              <a:gd name="connsiteX2" fmla="*/ 4290646 w 4290646"/>
              <a:gd name="connsiteY2" fmla="*/ 0 h 1673314"/>
              <a:gd name="connsiteX3" fmla="*/ 4290646 w 4290646"/>
              <a:gd name="connsiteY3" fmla="*/ 984738 h 1673314"/>
              <a:gd name="connsiteX4" fmla="*/ 1480069 w 4290646"/>
              <a:gd name="connsiteY4" fmla="*/ 1673314 h 1673314"/>
              <a:gd name="connsiteX5" fmla="*/ 20917 w 4290646"/>
              <a:gd name="connsiteY5" fmla="*/ 1369563 h 1673314"/>
              <a:gd name="connsiteX6" fmla="*/ 0 w 4290646"/>
              <a:gd name="connsiteY6" fmla="*/ 140677 h 1673314"/>
              <a:gd name="connsiteX0" fmla="*/ 0 w 4290646"/>
              <a:gd name="connsiteY0" fmla="*/ 118650 h 1651287"/>
              <a:gd name="connsiteX1" fmla="*/ 1481736 w 4290646"/>
              <a:gd name="connsiteY1" fmla="*/ 0 h 1651287"/>
              <a:gd name="connsiteX2" fmla="*/ 2635101 w 4290646"/>
              <a:gd name="connsiteY2" fmla="*/ 160853 h 1651287"/>
              <a:gd name="connsiteX3" fmla="*/ 4290646 w 4290646"/>
              <a:gd name="connsiteY3" fmla="*/ 962711 h 1651287"/>
              <a:gd name="connsiteX4" fmla="*/ 1480069 w 4290646"/>
              <a:gd name="connsiteY4" fmla="*/ 1651287 h 1651287"/>
              <a:gd name="connsiteX5" fmla="*/ 20917 w 4290646"/>
              <a:gd name="connsiteY5" fmla="*/ 1347536 h 1651287"/>
              <a:gd name="connsiteX6" fmla="*/ 0 w 4290646"/>
              <a:gd name="connsiteY6" fmla="*/ 118650 h 1651287"/>
              <a:gd name="connsiteX0" fmla="*/ 0 w 2635101"/>
              <a:gd name="connsiteY0" fmla="*/ 118650 h 1651287"/>
              <a:gd name="connsiteX1" fmla="*/ 1481736 w 2635101"/>
              <a:gd name="connsiteY1" fmla="*/ 0 h 1651287"/>
              <a:gd name="connsiteX2" fmla="*/ 2635101 w 2635101"/>
              <a:gd name="connsiteY2" fmla="*/ 160853 h 1651287"/>
              <a:gd name="connsiteX3" fmla="*/ 2625476 w 2635101"/>
              <a:gd name="connsiteY3" fmla="*/ 1376598 h 1651287"/>
              <a:gd name="connsiteX4" fmla="*/ 1480069 w 2635101"/>
              <a:gd name="connsiteY4" fmla="*/ 1651287 h 1651287"/>
              <a:gd name="connsiteX5" fmla="*/ 20917 w 2635101"/>
              <a:gd name="connsiteY5" fmla="*/ 1347536 h 1651287"/>
              <a:gd name="connsiteX6" fmla="*/ 0 w 2635101"/>
              <a:gd name="connsiteY6" fmla="*/ 118650 h 1651287"/>
              <a:gd name="connsiteX0" fmla="*/ 0 w 2635101"/>
              <a:gd name="connsiteY0" fmla="*/ 118650 h 1651287"/>
              <a:gd name="connsiteX1" fmla="*/ 1481736 w 2635101"/>
              <a:gd name="connsiteY1" fmla="*/ 0 h 1651287"/>
              <a:gd name="connsiteX2" fmla="*/ 2635101 w 2635101"/>
              <a:gd name="connsiteY2" fmla="*/ 141603 h 1651287"/>
              <a:gd name="connsiteX3" fmla="*/ 2625476 w 2635101"/>
              <a:gd name="connsiteY3" fmla="*/ 1376598 h 1651287"/>
              <a:gd name="connsiteX4" fmla="*/ 1480069 w 2635101"/>
              <a:gd name="connsiteY4" fmla="*/ 1651287 h 1651287"/>
              <a:gd name="connsiteX5" fmla="*/ 20917 w 2635101"/>
              <a:gd name="connsiteY5" fmla="*/ 1347536 h 1651287"/>
              <a:gd name="connsiteX6" fmla="*/ 0 w 2635101"/>
              <a:gd name="connsiteY6" fmla="*/ 118650 h 1651287"/>
              <a:gd name="connsiteX0" fmla="*/ 0 w 2635101"/>
              <a:gd name="connsiteY0" fmla="*/ 118650 h 1651287"/>
              <a:gd name="connsiteX1" fmla="*/ 1481736 w 2635101"/>
              <a:gd name="connsiteY1" fmla="*/ 0 h 1651287"/>
              <a:gd name="connsiteX2" fmla="*/ 2635101 w 2635101"/>
              <a:gd name="connsiteY2" fmla="*/ 141603 h 1651287"/>
              <a:gd name="connsiteX3" fmla="*/ 2625476 w 2635101"/>
              <a:gd name="connsiteY3" fmla="*/ 1376598 h 1651287"/>
              <a:gd name="connsiteX4" fmla="*/ 1480069 w 2635101"/>
              <a:gd name="connsiteY4" fmla="*/ 1651287 h 1651287"/>
              <a:gd name="connsiteX5" fmla="*/ 1667 w 2635101"/>
              <a:gd name="connsiteY5" fmla="*/ 510138 h 1651287"/>
              <a:gd name="connsiteX6" fmla="*/ 0 w 2635101"/>
              <a:gd name="connsiteY6" fmla="*/ 118650 h 1651287"/>
              <a:gd name="connsiteX0" fmla="*/ 0 w 2635101"/>
              <a:gd name="connsiteY0" fmla="*/ 118650 h 1376598"/>
              <a:gd name="connsiteX1" fmla="*/ 1481736 w 2635101"/>
              <a:gd name="connsiteY1" fmla="*/ 0 h 1376598"/>
              <a:gd name="connsiteX2" fmla="*/ 2635101 w 2635101"/>
              <a:gd name="connsiteY2" fmla="*/ 141603 h 1376598"/>
              <a:gd name="connsiteX3" fmla="*/ 2625476 w 2635101"/>
              <a:gd name="connsiteY3" fmla="*/ 1376598 h 1376598"/>
              <a:gd name="connsiteX4" fmla="*/ 1422318 w 2635101"/>
              <a:gd name="connsiteY4" fmla="*/ 477005 h 1376598"/>
              <a:gd name="connsiteX5" fmla="*/ 1667 w 2635101"/>
              <a:gd name="connsiteY5" fmla="*/ 510138 h 1376598"/>
              <a:gd name="connsiteX6" fmla="*/ 0 w 2635101"/>
              <a:gd name="connsiteY6" fmla="*/ 118650 h 1376598"/>
              <a:gd name="connsiteX0" fmla="*/ 0 w 2645152"/>
              <a:gd name="connsiteY0" fmla="*/ 118650 h 510138"/>
              <a:gd name="connsiteX1" fmla="*/ 1481736 w 2645152"/>
              <a:gd name="connsiteY1" fmla="*/ 0 h 510138"/>
              <a:gd name="connsiteX2" fmla="*/ 2635101 w 2645152"/>
              <a:gd name="connsiteY2" fmla="*/ 141603 h 510138"/>
              <a:gd name="connsiteX3" fmla="*/ 2644726 w 2645152"/>
              <a:gd name="connsiteY3" fmla="*/ 337069 h 510138"/>
              <a:gd name="connsiteX4" fmla="*/ 1422318 w 2645152"/>
              <a:gd name="connsiteY4" fmla="*/ 477005 h 510138"/>
              <a:gd name="connsiteX5" fmla="*/ 1667 w 2645152"/>
              <a:gd name="connsiteY5" fmla="*/ 510138 h 510138"/>
              <a:gd name="connsiteX6" fmla="*/ 0 w 2645152"/>
              <a:gd name="connsiteY6" fmla="*/ 118650 h 510138"/>
              <a:gd name="connsiteX0" fmla="*/ 0 w 2645652"/>
              <a:gd name="connsiteY0" fmla="*/ 198428 h 589916"/>
              <a:gd name="connsiteX1" fmla="*/ 1481736 w 2645652"/>
              <a:gd name="connsiteY1" fmla="*/ 79778 h 589916"/>
              <a:gd name="connsiteX2" fmla="*/ 2644727 w 2645652"/>
              <a:gd name="connsiteY2" fmla="*/ 0 h 589916"/>
              <a:gd name="connsiteX3" fmla="*/ 2644726 w 2645652"/>
              <a:gd name="connsiteY3" fmla="*/ 416847 h 589916"/>
              <a:gd name="connsiteX4" fmla="*/ 1422318 w 2645652"/>
              <a:gd name="connsiteY4" fmla="*/ 556783 h 589916"/>
              <a:gd name="connsiteX5" fmla="*/ 1667 w 2645652"/>
              <a:gd name="connsiteY5" fmla="*/ 589916 h 589916"/>
              <a:gd name="connsiteX6" fmla="*/ 0 w 2645652"/>
              <a:gd name="connsiteY6" fmla="*/ 198428 h 589916"/>
              <a:gd name="connsiteX0" fmla="*/ 0 w 2645652"/>
              <a:gd name="connsiteY0" fmla="*/ 198428 h 589916"/>
              <a:gd name="connsiteX1" fmla="*/ 1395108 w 2645652"/>
              <a:gd name="connsiteY1" fmla="*/ 31652 h 589916"/>
              <a:gd name="connsiteX2" fmla="*/ 2644727 w 2645652"/>
              <a:gd name="connsiteY2" fmla="*/ 0 h 589916"/>
              <a:gd name="connsiteX3" fmla="*/ 2644726 w 2645652"/>
              <a:gd name="connsiteY3" fmla="*/ 416847 h 589916"/>
              <a:gd name="connsiteX4" fmla="*/ 1422318 w 2645652"/>
              <a:gd name="connsiteY4" fmla="*/ 556783 h 589916"/>
              <a:gd name="connsiteX5" fmla="*/ 1667 w 2645652"/>
              <a:gd name="connsiteY5" fmla="*/ 589916 h 589916"/>
              <a:gd name="connsiteX6" fmla="*/ 0 w 2645652"/>
              <a:gd name="connsiteY6" fmla="*/ 198428 h 589916"/>
              <a:gd name="connsiteX0" fmla="*/ 0 w 2645652"/>
              <a:gd name="connsiteY0" fmla="*/ 198428 h 618792"/>
              <a:gd name="connsiteX1" fmla="*/ 1395108 w 2645652"/>
              <a:gd name="connsiteY1" fmla="*/ 31652 h 618792"/>
              <a:gd name="connsiteX2" fmla="*/ 2644727 w 2645652"/>
              <a:gd name="connsiteY2" fmla="*/ 0 h 618792"/>
              <a:gd name="connsiteX3" fmla="*/ 2644726 w 2645652"/>
              <a:gd name="connsiteY3" fmla="*/ 416847 h 618792"/>
              <a:gd name="connsiteX4" fmla="*/ 1422318 w 2645652"/>
              <a:gd name="connsiteY4" fmla="*/ 556783 h 618792"/>
              <a:gd name="connsiteX5" fmla="*/ 1667 w 2645652"/>
              <a:gd name="connsiteY5" fmla="*/ 618792 h 618792"/>
              <a:gd name="connsiteX6" fmla="*/ 0 w 2645652"/>
              <a:gd name="connsiteY6" fmla="*/ 198428 h 618792"/>
              <a:gd name="connsiteX0" fmla="*/ 8629 w 2654281"/>
              <a:gd name="connsiteY0" fmla="*/ 198428 h 680437"/>
              <a:gd name="connsiteX1" fmla="*/ 1403737 w 2654281"/>
              <a:gd name="connsiteY1" fmla="*/ 31652 h 680437"/>
              <a:gd name="connsiteX2" fmla="*/ 2653356 w 2654281"/>
              <a:gd name="connsiteY2" fmla="*/ 0 h 680437"/>
              <a:gd name="connsiteX3" fmla="*/ 2653355 w 2654281"/>
              <a:gd name="connsiteY3" fmla="*/ 416847 h 680437"/>
              <a:gd name="connsiteX4" fmla="*/ 1430947 w 2654281"/>
              <a:gd name="connsiteY4" fmla="*/ 556783 h 680437"/>
              <a:gd name="connsiteX5" fmla="*/ 22 w 2654281"/>
              <a:gd name="connsiteY5" fmla="*/ 680437 h 680437"/>
              <a:gd name="connsiteX6" fmla="*/ 8629 w 2654281"/>
              <a:gd name="connsiteY6" fmla="*/ 198428 h 680437"/>
              <a:gd name="connsiteX0" fmla="*/ 0 w 2655926"/>
              <a:gd name="connsiteY0" fmla="*/ 331992 h 680437"/>
              <a:gd name="connsiteX1" fmla="*/ 1405382 w 2655926"/>
              <a:gd name="connsiteY1" fmla="*/ 31652 h 680437"/>
              <a:gd name="connsiteX2" fmla="*/ 2655001 w 2655926"/>
              <a:gd name="connsiteY2" fmla="*/ 0 h 680437"/>
              <a:gd name="connsiteX3" fmla="*/ 2655000 w 2655926"/>
              <a:gd name="connsiteY3" fmla="*/ 416847 h 680437"/>
              <a:gd name="connsiteX4" fmla="*/ 1432592 w 2655926"/>
              <a:gd name="connsiteY4" fmla="*/ 556783 h 680437"/>
              <a:gd name="connsiteX5" fmla="*/ 1667 w 2655926"/>
              <a:gd name="connsiteY5" fmla="*/ 680437 h 680437"/>
              <a:gd name="connsiteX6" fmla="*/ 0 w 2655926"/>
              <a:gd name="connsiteY6" fmla="*/ 331992 h 680437"/>
              <a:gd name="connsiteX0" fmla="*/ 0 w 2870791"/>
              <a:gd name="connsiteY0" fmla="*/ 331992 h 680437"/>
              <a:gd name="connsiteX1" fmla="*/ 1405382 w 2870791"/>
              <a:gd name="connsiteY1" fmla="*/ 31652 h 680437"/>
              <a:gd name="connsiteX2" fmla="*/ 2655001 w 2870791"/>
              <a:gd name="connsiteY2" fmla="*/ 0 h 680437"/>
              <a:gd name="connsiteX3" fmla="*/ 2870757 w 2870791"/>
              <a:gd name="connsiteY3" fmla="*/ 499040 h 680437"/>
              <a:gd name="connsiteX4" fmla="*/ 1432592 w 2870791"/>
              <a:gd name="connsiteY4" fmla="*/ 556783 h 680437"/>
              <a:gd name="connsiteX5" fmla="*/ 1667 w 2870791"/>
              <a:gd name="connsiteY5" fmla="*/ 680437 h 680437"/>
              <a:gd name="connsiteX6" fmla="*/ 0 w 2870791"/>
              <a:gd name="connsiteY6" fmla="*/ 331992 h 680437"/>
              <a:gd name="connsiteX0" fmla="*/ 0 w 2871683"/>
              <a:gd name="connsiteY0" fmla="*/ 300340 h 648785"/>
              <a:gd name="connsiteX1" fmla="*/ 1405382 w 2871683"/>
              <a:gd name="connsiteY1" fmla="*/ 0 h 648785"/>
              <a:gd name="connsiteX2" fmla="*/ 2870759 w 2871683"/>
              <a:gd name="connsiteY2" fmla="*/ 112187 h 648785"/>
              <a:gd name="connsiteX3" fmla="*/ 2870757 w 2871683"/>
              <a:gd name="connsiteY3" fmla="*/ 467388 h 648785"/>
              <a:gd name="connsiteX4" fmla="*/ 1432592 w 2871683"/>
              <a:gd name="connsiteY4" fmla="*/ 525131 h 648785"/>
              <a:gd name="connsiteX5" fmla="*/ 1667 w 2871683"/>
              <a:gd name="connsiteY5" fmla="*/ 648785 h 648785"/>
              <a:gd name="connsiteX6" fmla="*/ 0 w 2871683"/>
              <a:gd name="connsiteY6" fmla="*/ 300340 h 64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1683" h="648785">
                <a:moveTo>
                  <a:pt x="0" y="300340"/>
                </a:moveTo>
                <a:lnTo>
                  <a:pt x="1405382" y="0"/>
                </a:lnTo>
                <a:lnTo>
                  <a:pt x="2870759" y="112187"/>
                </a:lnTo>
                <a:cubicBezTo>
                  <a:pt x="2867551" y="517435"/>
                  <a:pt x="2873965" y="62140"/>
                  <a:pt x="2870757" y="467388"/>
                </a:cubicBezTo>
                <a:lnTo>
                  <a:pt x="1432592" y="525131"/>
                </a:lnTo>
                <a:cubicBezTo>
                  <a:pt x="959042" y="545801"/>
                  <a:pt x="475217" y="628115"/>
                  <a:pt x="1667" y="648785"/>
                </a:cubicBezTo>
                <a:cubicBezTo>
                  <a:pt x="1111" y="518289"/>
                  <a:pt x="556" y="430836"/>
                  <a:pt x="0" y="30034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4378334" y="4006046"/>
            <a:ext cx="2869539" cy="554007"/>
          </a:xfrm>
          <a:custGeom>
            <a:avLst/>
            <a:gdLst>
              <a:gd name="connsiteX0" fmla="*/ 17584 w 4308230"/>
              <a:gd name="connsiteY0" fmla="*/ 474785 h 1828800"/>
              <a:gd name="connsiteX1" fmla="*/ 1547446 w 4308230"/>
              <a:gd name="connsiteY1" fmla="*/ 0 h 1828800"/>
              <a:gd name="connsiteX2" fmla="*/ 2637692 w 4308230"/>
              <a:gd name="connsiteY2" fmla="*/ 17585 h 1828800"/>
              <a:gd name="connsiteX3" fmla="*/ 4308230 w 4308230"/>
              <a:gd name="connsiteY3" fmla="*/ 334108 h 1828800"/>
              <a:gd name="connsiteX4" fmla="*/ 4308230 w 4308230"/>
              <a:gd name="connsiteY4" fmla="*/ 1318846 h 1828800"/>
              <a:gd name="connsiteX5" fmla="*/ 2620107 w 4308230"/>
              <a:gd name="connsiteY5" fmla="*/ 1652954 h 1828800"/>
              <a:gd name="connsiteX6" fmla="*/ 1565030 w 4308230"/>
              <a:gd name="connsiteY6" fmla="*/ 1670538 h 1828800"/>
              <a:gd name="connsiteX7" fmla="*/ 0 w 4308230"/>
              <a:gd name="connsiteY7" fmla="*/ 1828800 h 1828800"/>
              <a:gd name="connsiteX8" fmla="*/ 17584 w 4308230"/>
              <a:gd name="connsiteY8" fmla="*/ 474785 h 1828800"/>
              <a:gd name="connsiteX0" fmla="*/ 17584 w 4308230"/>
              <a:gd name="connsiteY0" fmla="*/ 474785 h 1828800"/>
              <a:gd name="connsiteX1" fmla="*/ 1547446 w 4308230"/>
              <a:gd name="connsiteY1" fmla="*/ 0 h 1828800"/>
              <a:gd name="connsiteX2" fmla="*/ 4308230 w 4308230"/>
              <a:gd name="connsiteY2" fmla="*/ 334108 h 1828800"/>
              <a:gd name="connsiteX3" fmla="*/ 4308230 w 4308230"/>
              <a:gd name="connsiteY3" fmla="*/ 1318846 h 1828800"/>
              <a:gd name="connsiteX4" fmla="*/ 2620107 w 4308230"/>
              <a:gd name="connsiteY4" fmla="*/ 1652954 h 1828800"/>
              <a:gd name="connsiteX5" fmla="*/ 1565030 w 4308230"/>
              <a:gd name="connsiteY5" fmla="*/ 1670538 h 1828800"/>
              <a:gd name="connsiteX6" fmla="*/ 0 w 4308230"/>
              <a:gd name="connsiteY6" fmla="*/ 1828800 h 1828800"/>
              <a:gd name="connsiteX7" fmla="*/ 17584 w 4308230"/>
              <a:gd name="connsiteY7" fmla="*/ 474785 h 1828800"/>
              <a:gd name="connsiteX0" fmla="*/ 17584 w 4308230"/>
              <a:gd name="connsiteY0" fmla="*/ 474785 h 1828800"/>
              <a:gd name="connsiteX1" fmla="*/ 1547446 w 4308230"/>
              <a:gd name="connsiteY1" fmla="*/ 0 h 1828800"/>
              <a:gd name="connsiteX2" fmla="*/ 4308230 w 4308230"/>
              <a:gd name="connsiteY2" fmla="*/ 334108 h 1828800"/>
              <a:gd name="connsiteX3" fmla="*/ 4308230 w 4308230"/>
              <a:gd name="connsiteY3" fmla="*/ 1318846 h 1828800"/>
              <a:gd name="connsiteX4" fmla="*/ 1565030 w 4308230"/>
              <a:gd name="connsiteY4" fmla="*/ 1670538 h 1828800"/>
              <a:gd name="connsiteX5" fmla="*/ 0 w 4308230"/>
              <a:gd name="connsiteY5" fmla="*/ 1828800 h 1828800"/>
              <a:gd name="connsiteX6" fmla="*/ 17584 w 4308230"/>
              <a:gd name="connsiteY6" fmla="*/ 474785 h 1828800"/>
              <a:gd name="connsiteX0" fmla="*/ 0 w 4290646"/>
              <a:gd name="connsiteY0" fmla="*/ 474785 h 1703671"/>
              <a:gd name="connsiteX1" fmla="*/ 1529862 w 4290646"/>
              <a:gd name="connsiteY1" fmla="*/ 0 h 1703671"/>
              <a:gd name="connsiteX2" fmla="*/ 4290646 w 4290646"/>
              <a:gd name="connsiteY2" fmla="*/ 334108 h 1703671"/>
              <a:gd name="connsiteX3" fmla="*/ 4290646 w 4290646"/>
              <a:gd name="connsiteY3" fmla="*/ 1318846 h 1703671"/>
              <a:gd name="connsiteX4" fmla="*/ 1547446 w 4290646"/>
              <a:gd name="connsiteY4" fmla="*/ 1670538 h 1703671"/>
              <a:gd name="connsiteX5" fmla="*/ 20917 w 4290646"/>
              <a:gd name="connsiteY5" fmla="*/ 1703671 h 1703671"/>
              <a:gd name="connsiteX6" fmla="*/ 0 w 4290646"/>
              <a:gd name="connsiteY6" fmla="*/ 474785 h 1703671"/>
              <a:gd name="connsiteX0" fmla="*/ 0 w 4290646"/>
              <a:gd name="connsiteY0" fmla="*/ 140677 h 1369563"/>
              <a:gd name="connsiteX1" fmla="*/ 1481736 w 4290646"/>
              <a:gd name="connsiteY1" fmla="*/ 22027 h 1369563"/>
              <a:gd name="connsiteX2" fmla="*/ 4290646 w 4290646"/>
              <a:gd name="connsiteY2" fmla="*/ 0 h 1369563"/>
              <a:gd name="connsiteX3" fmla="*/ 4290646 w 4290646"/>
              <a:gd name="connsiteY3" fmla="*/ 984738 h 1369563"/>
              <a:gd name="connsiteX4" fmla="*/ 1547446 w 4290646"/>
              <a:gd name="connsiteY4" fmla="*/ 1336430 h 1369563"/>
              <a:gd name="connsiteX5" fmla="*/ 20917 w 4290646"/>
              <a:gd name="connsiteY5" fmla="*/ 1369563 h 1369563"/>
              <a:gd name="connsiteX6" fmla="*/ 0 w 4290646"/>
              <a:gd name="connsiteY6" fmla="*/ 140677 h 1369563"/>
              <a:gd name="connsiteX0" fmla="*/ 0 w 4290646"/>
              <a:gd name="connsiteY0" fmla="*/ 140677 h 1673314"/>
              <a:gd name="connsiteX1" fmla="*/ 1481736 w 4290646"/>
              <a:gd name="connsiteY1" fmla="*/ 22027 h 1673314"/>
              <a:gd name="connsiteX2" fmla="*/ 4290646 w 4290646"/>
              <a:gd name="connsiteY2" fmla="*/ 0 h 1673314"/>
              <a:gd name="connsiteX3" fmla="*/ 4290646 w 4290646"/>
              <a:gd name="connsiteY3" fmla="*/ 984738 h 1673314"/>
              <a:gd name="connsiteX4" fmla="*/ 1480069 w 4290646"/>
              <a:gd name="connsiteY4" fmla="*/ 1673314 h 1673314"/>
              <a:gd name="connsiteX5" fmla="*/ 20917 w 4290646"/>
              <a:gd name="connsiteY5" fmla="*/ 1369563 h 1673314"/>
              <a:gd name="connsiteX6" fmla="*/ 0 w 4290646"/>
              <a:gd name="connsiteY6" fmla="*/ 140677 h 1673314"/>
              <a:gd name="connsiteX0" fmla="*/ 0 w 4290646"/>
              <a:gd name="connsiteY0" fmla="*/ 118650 h 1651287"/>
              <a:gd name="connsiteX1" fmla="*/ 1481736 w 4290646"/>
              <a:gd name="connsiteY1" fmla="*/ 0 h 1651287"/>
              <a:gd name="connsiteX2" fmla="*/ 2635101 w 4290646"/>
              <a:gd name="connsiteY2" fmla="*/ 160853 h 1651287"/>
              <a:gd name="connsiteX3" fmla="*/ 4290646 w 4290646"/>
              <a:gd name="connsiteY3" fmla="*/ 962711 h 1651287"/>
              <a:gd name="connsiteX4" fmla="*/ 1480069 w 4290646"/>
              <a:gd name="connsiteY4" fmla="*/ 1651287 h 1651287"/>
              <a:gd name="connsiteX5" fmla="*/ 20917 w 4290646"/>
              <a:gd name="connsiteY5" fmla="*/ 1347536 h 1651287"/>
              <a:gd name="connsiteX6" fmla="*/ 0 w 4290646"/>
              <a:gd name="connsiteY6" fmla="*/ 118650 h 1651287"/>
              <a:gd name="connsiteX0" fmla="*/ 0 w 2635101"/>
              <a:gd name="connsiteY0" fmla="*/ 118650 h 1651287"/>
              <a:gd name="connsiteX1" fmla="*/ 1481736 w 2635101"/>
              <a:gd name="connsiteY1" fmla="*/ 0 h 1651287"/>
              <a:gd name="connsiteX2" fmla="*/ 2635101 w 2635101"/>
              <a:gd name="connsiteY2" fmla="*/ 160853 h 1651287"/>
              <a:gd name="connsiteX3" fmla="*/ 2625476 w 2635101"/>
              <a:gd name="connsiteY3" fmla="*/ 1376598 h 1651287"/>
              <a:gd name="connsiteX4" fmla="*/ 1480069 w 2635101"/>
              <a:gd name="connsiteY4" fmla="*/ 1651287 h 1651287"/>
              <a:gd name="connsiteX5" fmla="*/ 20917 w 2635101"/>
              <a:gd name="connsiteY5" fmla="*/ 1347536 h 1651287"/>
              <a:gd name="connsiteX6" fmla="*/ 0 w 2635101"/>
              <a:gd name="connsiteY6" fmla="*/ 118650 h 1651287"/>
              <a:gd name="connsiteX0" fmla="*/ 0 w 2635101"/>
              <a:gd name="connsiteY0" fmla="*/ 118650 h 1651287"/>
              <a:gd name="connsiteX1" fmla="*/ 1481736 w 2635101"/>
              <a:gd name="connsiteY1" fmla="*/ 0 h 1651287"/>
              <a:gd name="connsiteX2" fmla="*/ 2635101 w 2635101"/>
              <a:gd name="connsiteY2" fmla="*/ 141603 h 1651287"/>
              <a:gd name="connsiteX3" fmla="*/ 2625476 w 2635101"/>
              <a:gd name="connsiteY3" fmla="*/ 1376598 h 1651287"/>
              <a:gd name="connsiteX4" fmla="*/ 1480069 w 2635101"/>
              <a:gd name="connsiteY4" fmla="*/ 1651287 h 1651287"/>
              <a:gd name="connsiteX5" fmla="*/ 20917 w 2635101"/>
              <a:gd name="connsiteY5" fmla="*/ 1347536 h 1651287"/>
              <a:gd name="connsiteX6" fmla="*/ 0 w 2635101"/>
              <a:gd name="connsiteY6" fmla="*/ 118650 h 1651287"/>
              <a:gd name="connsiteX0" fmla="*/ 0 w 2635101"/>
              <a:gd name="connsiteY0" fmla="*/ 118650 h 1651287"/>
              <a:gd name="connsiteX1" fmla="*/ 1481736 w 2635101"/>
              <a:gd name="connsiteY1" fmla="*/ 0 h 1651287"/>
              <a:gd name="connsiteX2" fmla="*/ 2635101 w 2635101"/>
              <a:gd name="connsiteY2" fmla="*/ 141603 h 1651287"/>
              <a:gd name="connsiteX3" fmla="*/ 2625476 w 2635101"/>
              <a:gd name="connsiteY3" fmla="*/ 1376598 h 1651287"/>
              <a:gd name="connsiteX4" fmla="*/ 1480069 w 2635101"/>
              <a:gd name="connsiteY4" fmla="*/ 1651287 h 1651287"/>
              <a:gd name="connsiteX5" fmla="*/ 1667 w 2635101"/>
              <a:gd name="connsiteY5" fmla="*/ 510138 h 1651287"/>
              <a:gd name="connsiteX6" fmla="*/ 0 w 2635101"/>
              <a:gd name="connsiteY6" fmla="*/ 118650 h 1651287"/>
              <a:gd name="connsiteX0" fmla="*/ 0 w 2635101"/>
              <a:gd name="connsiteY0" fmla="*/ 118650 h 1376598"/>
              <a:gd name="connsiteX1" fmla="*/ 1481736 w 2635101"/>
              <a:gd name="connsiteY1" fmla="*/ 0 h 1376598"/>
              <a:gd name="connsiteX2" fmla="*/ 2635101 w 2635101"/>
              <a:gd name="connsiteY2" fmla="*/ 141603 h 1376598"/>
              <a:gd name="connsiteX3" fmla="*/ 2625476 w 2635101"/>
              <a:gd name="connsiteY3" fmla="*/ 1376598 h 1376598"/>
              <a:gd name="connsiteX4" fmla="*/ 1422318 w 2635101"/>
              <a:gd name="connsiteY4" fmla="*/ 477005 h 1376598"/>
              <a:gd name="connsiteX5" fmla="*/ 1667 w 2635101"/>
              <a:gd name="connsiteY5" fmla="*/ 510138 h 1376598"/>
              <a:gd name="connsiteX6" fmla="*/ 0 w 2635101"/>
              <a:gd name="connsiteY6" fmla="*/ 118650 h 1376598"/>
              <a:gd name="connsiteX0" fmla="*/ 0 w 2645152"/>
              <a:gd name="connsiteY0" fmla="*/ 118650 h 510138"/>
              <a:gd name="connsiteX1" fmla="*/ 1481736 w 2645152"/>
              <a:gd name="connsiteY1" fmla="*/ 0 h 510138"/>
              <a:gd name="connsiteX2" fmla="*/ 2635101 w 2645152"/>
              <a:gd name="connsiteY2" fmla="*/ 141603 h 510138"/>
              <a:gd name="connsiteX3" fmla="*/ 2644726 w 2645152"/>
              <a:gd name="connsiteY3" fmla="*/ 337069 h 510138"/>
              <a:gd name="connsiteX4" fmla="*/ 1422318 w 2645152"/>
              <a:gd name="connsiteY4" fmla="*/ 477005 h 510138"/>
              <a:gd name="connsiteX5" fmla="*/ 1667 w 2645152"/>
              <a:gd name="connsiteY5" fmla="*/ 510138 h 510138"/>
              <a:gd name="connsiteX6" fmla="*/ 0 w 2645152"/>
              <a:gd name="connsiteY6" fmla="*/ 118650 h 510138"/>
              <a:gd name="connsiteX0" fmla="*/ 0 w 2645652"/>
              <a:gd name="connsiteY0" fmla="*/ 198428 h 589916"/>
              <a:gd name="connsiteX1" fmla="*/ 1481736 w 2645652"/>
              <a:gd name="connsiteY1" fmla="*/ 79778 h 589916"/>
              <a:gd name="connsiteX2" fmla="*/ 2644727 w 2645652"/>
              <a:gd name="connsiteY2" fmla="*/ 0 h 589916"/>
              <a:gd name="connsiteX3" fmla="*/ 2644726 w 2645652"/>
              <a:gd name="connsiteY3" fmla="*/ 416847 h 589916"/>
              <a:gd name="connsiteX4" fmla="*/ 1422318 w 2645652"/>
              <a:gd name="connsiteY4" fmla="*/ 556783 h 589916"/>
              <a:gd name="connsiteX5" fmla="*/ 1667 w 2645652"/>
              <a:gd name="connsiteY5" fmla="*/ 589916 h 589916"/>
              <a:gd name="connsiteX6" fmla="*/ 0 w 2645652"/>
              <a:gd name="connsiteY6" fmla="*/ 198428 h 589916"/>
              <a:gd name="connsiteX0" fmla="*/ 0 w 2645652"/>
              <a:gd name="connsiteY0" fmla="*/ 198428 h 589916"/>
              <a:gd name="connsiteX1" fmla="*/ 1395108 w 2645652"/>
              <a:gd name="connsiteY1" fmla="*/ 31652 h 589916"/>
              <a:gd name="connsiteX2" fmla="*/ 2644727 w 2645652"/>
              <a:gd name="connsiteY2" fmla="*/ 0 h 589916"/>
              <a:gd name="connsiteX3" fmla="*/ 2644726 w 2645652"/>
              <a:gd name="connsiteY3" fmla="*/ 416847 h 589916"/>
              <a:gd name="connsiteX4" fmla="*/ 1422318 w 2645652"/>
              <a:gd name="connsiteY4" fmla="*/ 556783 h 589916"/>
              <a:gd name="connsiteX5" fmla="*/ 1667 w 2645652"/>
              <a:gd name="connsiteY5" fmla="*/ 589916 h 589916"/>
              <a:gd name="connsiteX6" fmla="*/ 0 w 2645652"/>
              <a:gd name="connsiteY6" fmla="*/ 198428 h 589916"/>
              <a:gd name="connsiteX0" fmla="*/ 0 w 2645652"/>
              <a:gd name="connsiteY0" fmla="*/ 198428 h 710788"/>
              <a:gd name="connsiteX1" fmla="*/ 1395108 w 2645652"/>
              <a:gd name="connsiteY1" fmla="*/ 31652 h 710788"/>
              <a:gd name="connsiteX2" fmla="*/ 2644727 w 2645652"/>
              <a:gd name="connsiteY2" fmla="*/ 0 h 710788"/>
              <a:gd name="connsiteX3" fmla="*/ 2644726 w 2645652"/>
              <a:gd name="connsiteY3" fmla="*/ 416847 h 710788"/>
              <a:gd name="connsiteX4" fmla="*/ 1431944 w 2645652"/>
              <a:gd name="connsiteY4" fmla="*/ 710788 h 710788"/>
              <a:gd name="connsiteX5" fmla="*/ 1667 w 2645652"/>
              <a:gd name="connsiteY5" fmla="*/ 589916 h 710788"/>
              <a:gd name="connsiteX6" fmla="*/ 0 w 2645652"/>
              <a:gd name="connsiteY6" fmla="*/ 198428 h 710788"/>
              <a:gd name="connsiteX0" fmla="*/ 0 w 2645652"/>
              <a:gd name="connsiteY0" fmla="*/ 198428 h 710788"/>
              <a:gd name="connsiteX1" fmla="*/ 1433609 w 2645652"/>
              <a:gd name="connsiteY1" fmla="*/ 156781 h 710788"/>
              <a:gd name="connsiteX2" fmla="*/ 2644727 w 2645652"/>
              <a:gd name="connsiteY2" fmla="*/ 0 h 710788"/>
              <a:gd name="connsiteX3" fmla="*/ 2644726 w 2645652"/>
              <a:gd name="connsiteY3" fmla="*/ 416847 h 710788"/>
              <a:gd name="connsiteX4" fmla="*/ 1431944 w 2645652"/>
              <a:gd name="connsiteY4" fmla="*/ 710788 h 710788"/>
              <a:gd name="connsiteX5" fmla="*/ 1667 w 2645652"/>
              <a:gd name="connsiteY5" fmla="*/ 589916 h 710788"/>
              <a:gd name="connsiteX6" fmla="*/ 0 w 2645652"/>
              <a:gd name="connsiteY6" fmla="*/ 198428 h 710788"/>
              <a:gd name="connsiteX0" fmla="*/ 0 w 2645652"/>
              <a:gd name="connsiteY0" fmla="*/ 198428 h 710788"/>
              <a:gd name="connsiteX1" fmla="*/ 1433609 w 2645652"/>
              <a:gd name="connsiteY1" fmla="*/ 156781 h 710788"/>
              <a:gd name="connsiteX2" fmla="*/ 2644727 w 2645652"/>
              <a:gd name="connsiteY2" fmla="*/ 0 h 710788"/>
              <a:gd name="connsiteX3" fmla="*/ 2644726 w 2645652"/>
              <a:gd name="connsiteY3" fmla="*/ 570851 h 710788"/>
              <a:gd name="connsiteX4" fmla="*/ 1431944 w 2645652"/>
              <a:gd name="connsiteY4" fmla="*/ 710788 h 710788"/>
              <a:gd name="connsiteX5" fmla="*/ 1667 w 2645652"/>
              <a:gd name="connsiteY5" fmla="*/ 589916 h 710788"/>
              <a:gd name="connsiteX6" fmla="*/ 0 w 2645652"/>
              <a:gd name="connsiteY6" fmla="*/ 198428 h 710788"/>
              <a:gd name="connsiteX0" fmla="*/ 0 w 2645152"/>
              <a:gd name="connsiteY0" fmla="*/ 41647 h 554007"/>
              <a:gd name="connsiteX1" fmla="*/ 1433609 w 2645152"/>
              <a:gd name="connsiteY1" fmla="*/ 0 h 554007"/>
              <a:gd name="connsiteX2" fmla="*/ 2635102 w 2645152"/>
              <a:gd name="connsiteY2" fmla="*/ 6849 h 554007"/>
              <a:gd name="connsiteX3" fmla="*/ 2644726 w 2645152"/>
              <a:gd name="connsiteY3" fmla="*/ 414070 h 554007"/>
              <a:gd name="connsiteX4" fmla="*/ 1431944 w 2645152"/>
              <a:gd name="connsiteY4" fmla="*/ 554007 h 554007"/>
              <a:gd name="connsiteX5" fmla="*/ 1667 w 2645152"/>
              <a:gd name="connsiteY5" fmla="*/ 433135 h 554007"/>
              <a:gd name="connsiteX6" fmla="*/ 0 w 2645152"/>
              <a:gd name="connsiteY6" fmla="*/ 41647 h 554007"/>
              <a:gd name="connsiteX0" fmla="*/ 0 w 2645152"/>
              <a:gd name="connsiteY0" fmla="*/ 41647 h 554007"/>
              <a:gd name="connsiteX1" fmla="*/ 1433609 w 2645152"/>
              <a:gd name="connsiteY1" fmla="*/ 0 h 554007"/>
              <a:gd name="connsiteX2" fmla="*/ 2635102 w 2645152"/>
              <a:gd name="connsiteY2" fmla="*/ 6849 h 554007"/>
              <a:gd name="connsiteX3" fmla="*/ 2644726 w 2645152"/>
              <a:gd name="connsiteY3" fmla="*/ 414070 h 554007"/>
              <a:gd name="connsiteX4" fmla="*/ 1431944 w 2645152"/>
              <a:gd name="connsiteY4" fmla="*/ 554007 h 554007"/>
              <a:gd name="connsiteX5" fmla="*/ 1667 w 2645152"/>
              <a:gd name="connsiteY5" fmla="*/ 452386 h 554007"/>
              <a:gd name="connsiteX6" fmla="*/ 0 w 2645152"/>
              <a:gd name="connsiteY6" fmla="*/ 41647 h 554007"/>
              <a:gd name="connsiteX0" fmla="*/ 8630 w 2643508"/>
              <a:gd name="connsiteY0" fmla="*/ 113566 h 554007"/>
              <a:gd name="connsiteX1" fmla="*/ 1431965 w 2643508"/>
              <a:gd name="connsiteY1" fmla="*/ 0 h 554007"/>
              <a:gd name="connsiteX2" fmla="*/ 2633458 w 2643508"/>
              <a:gd name="connsiteY2" fmla="*/ 6849 h 554007"/>
              <a:gd name="connsiteX3" fmla="*/ 2643082 w 2643508"/>
              <a:gd name="connsiteY3" fmla="*/ 414070 h 554007"/>
              <a:gd name="connsiteX4" fmla="*/ 1430300 w 2643508"/>
              <a:gd name="connsiteY4" fmla="*/ 554007 h 554007"/>
              <a:gd name="connsiteX5" fmla="*/ 23 w 2643508"/>
              <a:gd name="connsiteY5" fmla="*/ 452386 h 554007"/>
              <a:gd name="connsiteX6" fmla="*/ 8630 w 2643508"/>
              <a:gd name="connsiteY6" fmla="*/ 113566 h 554007"/>
              <a:gd name="connsiteX0" fmla="*/ 8630 w 2848599"/>
              <a:gd name="connsiteY0" fmla="*/ 113566 h 554007"/>
              <a:gd name="connsiteX1" fmla="*/ 1431965 w 2848599"/>
              <a:gd name="connsiteY1" fmla="*/ 0 h 554007"/>
              <a:gd name="connsiteX2" fmla="*/ 2633458 w 2848599"/>
              <a:gd name="connsiteY2" fmla="*/ 6849 h 554007"/>
              <a:gd name="connsiteX3" fmla="*/ 2848565 w 2848599"/>
              <a:gd name="connsiteY3" fmla="*/ 434618 h 554007"/>
              <a:gd name="connsiteX4" fmla="*/ 1430300 w 2848599"/>
              <a:gd name="connsiteY4" fmla="*/ 554007 h 554007"/>
              <a:gd name="connsiteX5" fmla="*/ 23 w 2848599"/>
              <a:gd name="connsiteY5" fmla="*/ 452386 h 554007"/>
              <a:gd name="connsiteX6" fmla="*/ 8630 w 2848599"/>
              <a:gd name="connsiteY6" fmla="*/ 113566 h 554007"/>
              <a:gd name="connsiteX0" fmla="*/ 8630 w 2880038"/>
              <a:gd name="connsiteY0" fmla="*/ 113566 h 554007"/>
              <a:gd name="connsiteX1" fmla="*/ 1431965 w 2880038"/>
              <a:gd name="connsiteY1" fmla="*/ 0 h 554007"/>
              <a:gd name="connsiteX2" fmla="*/ 2880038 w 2880038"/>
              <a:gd name="connsiteY2" fmla="*/ 68494 h 554007"/>
              <a:gd name="connsiteX3" fmla="*/ 2848565 w 2880038"/>
              <a:gd name="connsiteY3" fmla="*/ 434618 h 554007"/>
              <a:gd name="connsiteX4" fmla="*/ 1430300 w 2880038"/>
              <a:gd name="connsiteY4" fmla="*/ 554007 h 554007"/>
              <a:gd name="connsiteX5" fmla="*/ 23 w 2880038"/>
              <a:gd name="connsiteY5" fmla="*/ 452386 h 554007"/>
              <a:gd name="connsiteX6" fmla="*/ 8630 w 2880038"/>
              <a:gd name="connsiteY6" fmla="*/ 113566 h 554007"/>
              <a:gd name="connsiteX0" fmla="*/ 8630 w 2859489"/>
              <a:gd name="connsiteY0" fmla="*/ 113566 h 554007"/>
              <a:gd name="connsiteX1" fmla="*/ 1431965 w 2859489"/>
              <a:gd name="connsiteY1" fmla="*/ 0 h 554007"/>
              <a:gd name="connsiteX2" fmla="*/ 2859489 w 2859489"/>
              <a:gd name="connsiteY2" fmla="*/ 68494 h 554007"/>
              <a:gd name="connsiteX3" fmla="*/ 2848565 w 2859489"/>
              <a:gd name="connsiteY3" fmla="*/ 434618 h 554007"/>
              <a:gd name="connsiteX4" fmla="*/ 1430300 w 2859489"/>
              <a:gd name="connsiteY4" fmla="*/ 554007 h 554007"/>
              <a:gd name="connsiteX5" fmla="*/ 23 w 2859489"/>
              <a:gd name="connsiteY5" fmla="*/ 452386 h 554007"/>
              <a:gd name="connsiteX6" fmla="*/ 8630 w 2859489"/>
              <a:gd name="connsiteY6" fmla="*/ 113566 h 554007"/>
              <a:gd name="connsiteX0" fmla="*/ 8630 w 2869539"/>
              <a:gd name="connsiteY0" fmla="*/ 113566 h 554007"/>
              <a:gd name="connsiteX1" fmla="*/ 1431965 w 2869539"/>
              <a:gd name="connsiteY1" fmla="*/ 0 h 554007"/>
              <a:gd name="connsiteX2" fmla="*/ 2859489 w 2869539"/>
              <a:gd name="connsiteY2" fmla="*/ 68494 h 554007"/>
              <a:gd name="connsiteX3" fmla="*/ 2869113 w 2869539"/>
              <a:gd name="connsiteY3" fmla="*/ 465440 h 554007"/>
              <a:gd name="connsiteX4" fmla="*/ 1430300 w 2869539"/>
              <a:gd name="connsiteY4" fmla="*/ 554007 h 554007"/>
              <a:gd name="connsiteX5" fmla="*/ 23 w 2869539"/>
              <a:gd name="connsiteY5" fmla="*/ 452386 h 554007"/>
              <a:gd name="connsiteX6" fmla="*/ 8630 w 2869539"/>
              <a:gd name="connsiteY6" fmla="*/ 113566 h 55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539" h="554007">
                <a:moveTo>
                  <a:pt x="8630" y="113566"/>
                </a:moveTo>
                <a:lnTo>
                  <a:pt x="1431965" y="0"/>
                </a:lnTo>
                <a:lnTo>
                  <a:pt x="2859489" y="68494"/>
                </a:lnTo>
                <a:cubicBezTo>
                  <a:pt x="2856281" y="473742"/>
                  <a:pt x="2872321" y="60192"/>
                  <a:pt x="2869113" y="465440"/>
                </a:cubicBezTo>
                <a:lnTo>
                  <a:pt x="1430300" y="554007"/>
                </a:lnTo>
                <a:lnTo>
                  <a:pt x="23" y="452386"/>
                </a:lnTo>
                <a:cubicBezTo>
                  <a:pt x="-533" y="321890"/>
                  <a:pt x="9186" y="244062"/>
                  <a:pt x="8630" y="11356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398420" y="4484726"/>
            <a:ext cx="2842159" cy="635543"/>
          </a:xfrm>
          <a:custGeom>
            <a:avLst/>
            <a:gdLst>
              <a:gd name="connsiteX0" fmla="*/ 17584 w 4308230"/>
              <a:gd name="connsiteY0" fmla="*/ 474785 h 1828800"/>
              <a:gd name="connsiteX1" fmla="*/ 1547446 w 4308230"/>
              <a:gd name="connsiteY1" fmla="*/ 0 h 1828800"/>
              <a:gd name="connsiteX2" fmla="*/ 2637692 w 4308230"/>
              <a:gd name="connsiteY2" fmla="*/ 17585 h 1828800"/>
              <a:gd name="connsiteX3" fmla="*/ 4308230 w 4308230"/>
              <a:gd name="connsiteY3" fmla="*/ 334108 h 1828800"/>
              <a:gd name="connsiteX4" fmla="*/ 4308230 w 4308230"/>
              <a:gd name="connsiteY4" fmla="*/ 1318846 h 1828800"/>
              <a:gd name="connsiteX5" fmla="*/ 2620107 w 4308230"/>
              <a:gd name="connsiteY5" fmla="*/ 1652954 h 1828800"/>
              <a:gd name="connsiteX6" fmla="*/ 1565030 w 4308230"/>
              <a:gd name="connsiteY6" fmla="*/ 1670538 h 1828800"/>
              <a:gd name="connsiteX7" fmla="*/ 0 w 4308230"/>
              <a:gd name="connsiteY7" fmla="*/ 1828800 h 1828800"/>
              <a:gd name="connsiteX8" fmla="*/ 17584 w 4308230"/>
              <a:gd name="connsiteY8" fmla="*/ 474785 h 1828800"/>
              <a:gd name="connsiteX0" fmla="*/ 17584 w 4308230"/>
              <a:gd name="connsiteY0" fmla="*/ 474785 h 1828800"/>
              <a:gd name="connsiteX1" fmla="*/ 1547446 w 4308230"/>
              <a:gd name="connsiteY1" fmla="*/ 0 h 1828800"/>
              <a:gd name="connsiteX2" fmla="*/ 4308230 w 4308230"/>
              <a:gd name="connsiteY2" fmla="*/ 334108 h 1828800"/>
              <a:gd name="connsiteX3" fmla="*/ 4308230 w 4308230"/>
              <a:gd name="connsiteY3" fmla="*/ 1318846 h 1828800"/>
              <a:gd name="connsiteX4" fmla="*/ 2620107 w 4308230"/>
              <a:gd name="connsiteY4" fmla="*/ 1652954 h 1828800"/>
              <a:gd name="connsiteX5" fmla="*/ 1565030 w 4308230"/>
              <a:gd name="connsiteY5" fmla="*/ 1670538 h 1828800"/>
              <a:gd name="connsiteX6" fmla="*/ 0 w 4308230"/>
              <a:gd name="connsiteY6" fmla="*/ 1828800 h 1828800"/>
              <a:gd name="connsiteX7" fmla="*/ 17584 w 4308230"/>
              <a:gd name="connsiteY7" fmla="*/ 474785 h 1828800"/>
              <a:gd name="connsiteX0" fmla="*/ 17584 w 4308230"/>
              <a:gd name="connsiteY0" fmla="*/ 474785 h 1828800"/>
              <a:gd name="connsiteX1" fmla="*/ 1547446 w 4308230"/>
              <a:gd name="connsiteY1" fmla="*/ 0 h 1828800"/>
              <a:gd name="connsiteX2" fmla="*/ 4308230 w 4308230"/>
              <a:gd name="connsiteY2" fmla="*/ 334108 h 1828800"/>
              <a:gd name="connsiteX3" fmla="*/ 4308230 w 4308230"/>
              <a:gd name="connsiteY3" fmla="*/ 1318846 h 1828800"/>
              <a:gd name="connsiteX4" fmla="*/ 1565030 w 4308230"/>
              <a:gd name="connsiteY4" fmla="*/ 1670538 h 1828800"/>
              <a:gd name="connsiteX5" fmla="*/ 0 w 4308230"/>
              <a:gd name="connsiteY5" fmla="*/ 1828800 h 1828800"/>
              <a:gd name="connsiteX6" fmla="*/ 17584 w 4308230"/>
              <a:gd name="connsiteY6" fmla="*/ 474785 h 1828800"/>
              <a:gd name="connsiteX0" fmla="*/ 0 w 4290646"/>
              <a:gd name="connsiteY0" fmla="*/ 474785 h 1703671"/>
              <a:gd name="connsiteX1" fmla="*/ 1529862 w 4290646"/>
              <a:gd name="connsiteY1" fmla="*/ 0 h 1703671"/>
              <a:gd name="connsiteX2" fmla="*/ 4290646 w 4290646"/>
              <a:gd name="connsiteY2" fmla="*/ 334108 h 1703671"/>
              <a:gd name="connsiteX3" fmla="*/ 4290646 w 4290646"/>
              <a:gd name="connsiteY3" fmla="*/ 1318846 h 1703671"/>
              <a:gd name="connsiteX4" fmla="*/ 1547446 w 4290646"/>
              <a:gd name="connsiteY4" fmla="*/ 1670538 h 1703671"/>
              <a:gd name="connsiteX5" fmla="*/ 20917 w 4290646"/>
              <a:gd name="connsiteY5" fmla="*/ 1703671 h 1703671"/>
              <a:gd name="connsiteX6" fmla="*/ 0 w 4290646"/>
              <a:gd name="connsiteY6" fmla="*/ 474785 h 1703671"/>
              <a:gd name="connsiteX0" fmla="*/ 0 w 4290646"/>
              <a:gd name="connsiteY0" fmla="*/ 140677 h 1369563"/>
              <a:gd name="connsiteX1" fmla="*/ 1481736 w 4290646"/>
              <a:gd name="connsiteY1" fmla="*/ 22027 h 1369563"/>
              <a:gd name="connsiteX2" fmla="*/ 4290646 w 4290646"/>
              <a:gd name="connsiteY2" fmla="*/ 0 h 1369563"/>
              <a:gd name="connsiteX3" fmla="*/ 4290646 w 4290646"/>
              <a:gd name="connsiteY3" fmla="*/ 984738 h 1369563"/>
              <a:gd name="connsiteX4" fmla="*/ 1547446 w 4290646"/>
              <a:gd name="connsiteY4" fmla="*/ 1336430 h 1369563"/>
              <a:gd name="connsiteX5" fmla="*/ 20917 w 4290646"/>
              <a:gd name="connsiteY5" fmla="*/ 1369563 h 1369563"/>
              <a:gd name="connsiteX6" fmla="*/ 0 w 4290646"/>
              <a:gd name="connsiteY6" fmla="*/ 140677 h 1369563"/>
              <a:gd name="connsiteX0" fmla="*/ 0 w 4290646"/>
              <a:gd name="connsiteY0" fmla="*/ 140677 h 1673314"/>
              <a:gd name="connsiteX1" fmla="*/ 1481736 w 4290646"/>
              <a:gd name="connsiteY1" fmla="*/ 22027 h 1673314"/>
              <a:gd name="connsiteX2" fmla="*/ 4290646 w 4290646"/>
              <a:gd name="connsiteY2" fmla="*/ 0 h 1673314"/>
              <a:gd name="connsiteX3" fmla="*/ 4290646 w 4290646"/>
              <a:gd name="connsiteY3" fmla="*/ 984738 h 1673314"/>
              <a:gd name="connsiteX4" fmla="*/ 1480069 w 4290646"/>
              <a:gd name="connsiteY4" fmla="*/ 1673314 h 1673314"/>
              <a:gd name="connsiteX5" fmla="*/ 20917 w 4290646"/>
              <a:gd name="connsiteY5" fmla="*/ 1369563 h 1673314"/>
              <a:gd name="connsiteX6" fmla="*/ 0 w 4290646"/>
              <a:gd name="connsiteY6" fmla="*/ 140677 h 1673314"/>
              <a:gd name="connsiteX0" fmla="*/ 0 w 4290646"/>
              <a:gd name="connsiteY0" fmla="*/ 118650 h 1651287"/>
              <a:gd name="connsiteX1" fmla="*/ 1481736 w 4290646"/>
              <a:gd name="connsiteY1" fmla="*/ 0 h 1651287"/>
              <a:gd name="connsiteX2" fmla="*/ 2635101 w 4290646"/>
              <a:gd name="connsiteY2" fmla="*/ 160853 h 1651287"/>
              <a:gd name="connsiteX3" fmla="*/ 4290646 w 4290646"/>
              <a:gd name="connsiteY3" fmla="*/ 962711 h 1651287"/>
              <a:gd name="connsiteX4" fmla="*/ 1480069 w 4290646"/>
              <a:gd name="connsiteY4" fmla="*/ 1651287 h 1651287"/>
              <a:gd name="connsiteX5" fmla="*/ 20917 w 4290646"/>
              <a:gd name="connsiteY5" fmla="*/ 1347536 h 1651287"/>
              <a:gd name="connsiteX6" fmla="*/ 0 w 4290646"/>
              <a:gd name="connsiteY6" fmla="*/ 118650 h 1651287"/>
              <a:gd name="connsiteX0" fmla="*/ 0 w 2635101"/>
              <a:gd name="connsiteY0" fmla="*/ 118650 h 1651287"/>
              <a:gd name="connsiteX1" fmla="*/ 1481736 w 2635101"/>
              <a:gd name="connsiteY1" fmla="*/ 0 h 1651287"/>
              <a:gd name="connsiteX2" fmla="*/ 2635101 w 2635101"/>
              <a:gd name="connsiteY2" fmla="*/ 160853 h 1651287"/>
              <a:gd name="connsiteX3" fmla="*/ 2625476 w 2635101"/>
              <a:gd name="connsiteY3" fmla="*/ 1376598 h 1651287"/>
              <a:gd name="connsiteX4" fmla="*/ 1480069 w 2635101"/>
              <a:gd name="connsiteY4" fmla="*/ 1651287 h 1651287"/>
              <a:gd name="connsiteX5" fmla="*/ 20917 w 2635101"/>
              <a:gd name="connsiteY5" fmla="*/ 1347536 h 1651287"/>
              <a:gd name="connsiteX6" fmla="*/ 0 w 2635101"/>
              <a:gd name="connsiteY6" fmla="*/ 118650 h 1651287"/>
              <a:gd name="connsiteX0" fmla="*/ 0 w 2635101"/>
              <a:gd name="connsiteY0" fmla="*/ 118650 h 1651287"/>
              <a:gd name="connsiteX1" fmla="*/ 1481736 w 2635101"/>
              <a:gd name="connsiteY1" fmla="*/ 0 h 1651287"/>
              <a:gd name="connsiteX2" fmla="*/ 2635101 w 2635101"/>
              <a:gd name="connsiteY2" fmla="*/ 141603 h 1651287"/>
              <a:gd name="connsiteX3" fmla="*/ 2625476 w 2635101"/>
              <a:gd name="connsiteY3" fmla="*/ 1376598 h 1651287"/>
              <a:gd name="connsiteX4" fmla="*/ 1480069 w 2635101"/>
              <a:gd name="connsiteY4" fmla="*/ 1651287 h 1651287"/>
              <a:gd name="connsiteX5" fmla="*/ 20917 w 2635101"/>
              <a:gd name="connsiteY5" fmla="*/ 1347536 h 1651287"/>
              <a:gd name="connsiteX6" fmla="*/ 0 w 2635101"/>
              <a:gd name="connsiteY6" fmla="*/ 118650 h 1651287"/>
              <a:gd name="connsiteX0" fmla="*/ 0 w 2635101"/>
              <a:gd name="connsiteY0" fmla="*/ 118650 h 1651287"/>
              <a:gd name="connsiteX1" fmla="*/ 1481736 w 2635101"/>
              <a:gd name="connsiteY1" fmla="*/ 0 h 1651287"/>
              <a:gd name="connsiteX2" fmla="*/ 2635101 w 2635101"/>
              <a:gd name="connsiteY2" fmla="*/ 141603 h 1651287"/>
              <a:gd name="connsiteX3" fmla="*/ 2625476 w 2635101"/>
              <a:gd name="connsiteY3" fmla="*/ 1376598 h 1651287"/>
              <a:gd name="connsiteX4" fmla="*/ 1480069 w 2635101"/>
              <a:gd name="connsiteY4" fmla="*/ 1651287 h 1651287"/>
              <a:gd name="connsiteX5" fmla="*/ 1667 w 2635101"/>
              <a:gd name="connsiteY5" fmla="*/ 510138 h 1651287"/>
              <a:gd name="connsiteX6" fmla="*/ 0 w 2635101"/>
              <a:gd name="connsiteY6" fmla="*/ 118650 h 1651287"/>
              <a:gd name="connsiteX0" fmla="*/ 0 w 2635101"/>
              <a:gd name="connsiteY0" fmla="*/ 118650 h 1376598"/>
              <a:gd name="connsiteX1" fmla="*/ 1481736 w 2635101"/>
              <a:gd name="connsiteY1" fmla="*/ 0 h 1376598"/>
              <a:gd name="connsiteX2" fmla="*/ 2635101 w 2635101"/>
              <a:gd name="connsiteY2" fmla="*/ 141603 h 1376598"/>
              <a:gd name="connsiteX3" fmla="*/ 2625476 w 2635101"/>
              <a:gd name="connsiteY3" fmla="*/ 1376598 h 1376598"/>
              <a:gd name="connsiteX4" fmla="*/ 1422318 w 2635101"/>
              <a:gd name="connsiteY4" fmla="*/ 477005 h 1376598"/>
              <a:gd name="connsiteX5" fmla="*/ 1667 w 2635101"/>
              <a:gd name="connsiteY5" fmla="*/ 510138 h 1376598"/>
              <a:gd name="connsiteX6" fmla="*/ 0 w 2635101"/>
              <a:gd name="connsiteY6" fmla="*/ 118650 h 1376598"/>
              <a:gd name="connsiteX0" fmla="*/ 0 w 2645152"/>
              <a:gd name="connsiteY0" fmla="*/ 118650 h 510138"/>
              <a:gd name="connsiteX1" fmla="*/ 1481736 w 2645152"/>
              <a:gd name="connsiteY1" fmla="*/ 0 h 510138"/>
              <a:gd name="connsiteX2" fmla="*/ 2635101 w 2645152"/>
              <a:gd name="connsiteY2" fmla="*/ 141603 h 510138"/>
              <a:gd name="connsiteX3" fmla="*/ 2644726 w 2645152"/>
              <a:gd name="connsiteY3" fmla="*/ 337069 h 510138"/>
              <a:gd name="connsiteX4" fmla="*/ 1422318 w 2645152"/>
              <a:gd name="connsiteY4" fmla="*/ 477005 h 510138"/>
              <a:gd name="connsiteX5" fmla="*/ 1667 w 2645152"/>
              <a:gd name="connsiteY5" fmla="*/ 510138 h 510138"/>
              <a:gd name="connsiteX6" fmla="*/ 0 w 2645152"/>
              <a:gd name="connsiteY6" fmla="*/ 118650 h 510138"/>
              <a:gd name="connsiteX0" fmla="*/ 0 w 2645652"/>
              <a:gd name="connsiteY0" fmla="*/ 198428 h 589916"/>
              <a:gd name="connsiteX1" fmla="*/ 1481736 w 2645652"/>
              <a:gd name="connsiteY1" fmla="*/ 79778 h 589916"/>
              <a:gd name="connsiteX2" fmla="*/ 2644727 w 2645652"/>
              <a:gd name="connsiteY2" fmla="*/ 0 h 589916"/>
              <a:gd name="connsiteX3" fmla="*/ 2644726 w 2645652"/>
              <a:gd name="connsiteY3" fmla="*/ 416847 h 589916"/>
              <a:gd name="connsiteX4" fmla="*/ 1422318 w 2645652"/>
              <a:gd name="connsiteY4" fmla="*/ 556783 h 589916"/>
              <a:gd name="connsiteX5" fmla="*/ 1667 w 2645652"/>
              <a:gd name="connsiteY5" fmla="*/ 589916 h 589916"/>
              <a:gd name="connsiteX6" fmla="*/ 0 w 2645652"/>
              <a:gd name="connsiteY6" fmla="*/ 198428 h 589916"/>
              <a:gd name="connsiteX0" fmla="*/ 0 w 2645652"/>
              <a:gd name="connsiteY0" fmla="*/ 198428 h 589916"/>
              <a:gd name="connsiteX1" fmla="*/ 1395108 w 2645652"/>
              <a:gd name="connsiteY1" fmla="*/ 31652 h 589916"/>
              <a:gd name="connsiteX2" fmla="*/ 2644727 w 2645652"/>
              <a:gd name="connsiteY2" fmla="*/ 0 h 589916"/>
              <a:gd name="connsiteX3" fmla="*/ 2644726 w 2645652"/>
              <a:gd name="connsiteY3" fmla="*/ 416847 h 589916"/>
              <a:gd name="connsiteX4" fmla="*/ 1422318 w 2645652"/>
              <a:gd name="connsiteY4" fmla="*/ 556783 h 589916"/>
              <a:gd name="connsiteX5" fmla="*/ 1667 w 2645652"/>
              <a:gd name="connsiteY5" fmla="*/ 589916 h 589916"/>
              <a:gd name="connsiteX6" fmla="*/ 0 w 2645652"/>
              <a:gd name="connsiteY6" fmla="*/ 198428 h 589916"/>
              <a:gd name="connsiteX0" fmla="*/ 0 w 2645652"/>
              <a:gd name="connsiteY0" fmla="*/ 198428 h 710788"/>
              <a:gd name="connsiteX1" fmla="*/ 1395108 w 2645652"/>
              <a:gd name="connsiteY1" fmla="*/ 31652 h 710788"/>
              <a:gd name="connsiteX2" fmla="*/ 2644727 w 2645652"/>
              <a:gd name="connsiteY2" fmla="*/ 0 h 710788"/>
              <a:gd name="connsiteX3" fmla="*/ 2644726 w 2645652"/>
              <a:gd name="connsiteY3" fmla="*/ 416847 h 710788"/>
              <a:gd name="connsiteX4" fmla="*/ 1431944 w 2645652"/>
              <a:gd name="connsiteY4" fmla="*/ 710788 h 710788"/>
              <a:gd name="connsiteX5" fmla="*/ 1667 w 2645652"/>
              <a:gd name="connsiteY5" fmla="*/ 589916 h 710788"/>
              <a:gd name="connsiteX6" fmla="*/ 0 w 2645652"/>
              <a:gd name="connsiteY6" fmla="*/ 198428 h 710788"/>
              <a:gd name="connsiteX0" fmla="*/ 0 w 2645652"/>
              <a:gd name="connsiteY0" fmla="*/ 198428 h 710788"/>
              <a:gd name="connsiteX1" fmla="*/ 1433609 w 2645652"/>
              <a:gd name="connsiteY1" fmla="*/ 156781 h 710788"/>
              <a:gd name="connsiteX2" fmla="*/ 2644727 w 2645652"/>
              <a:gd name="connsiteY2" fmla="*/ 0 h 710788"/>
              <a:gd name="connsiteX3" fmla="*/ 2644726 w 2645652"/>
              <a:gd name="connsiteY3" fmla="*/ 416847 h 710788"/>
              <a:gd name="connsiteX4" fmla="*/ 1431944 w 2645652"/>
              <a:gd name="connsiteY4" fmla="*/ 710788 h 710788"/>
              <a:gd name="connsiteX5" fmla="*/ 1667 w 2645652"/>
              <a:gd name="connsiteY5" fmla="*/ 589916 h 710788"/>
              <a:gd name="connsiteX6" fmla="*/ 0 w 2645652"/>
              <a:gd name="connsiteY6" fmla="*/ 198428 h 710788"/>
              <a:gd name="connsiteX0" fmla="*/ 0 w 2645652"/>
              <a:gd name="connsiteY0" fmla="*/ 198428 h 710788"/>
              <a:gd name="connsiteX1" fmla="*/ 1433609 w 2645652"/>
              <a:gd name="connsiteY1" fmla="*/ 156781 h 710788"/>
              <a:gd name="connsiteX2" fmla="*/ 2644727 w 2645652"/>
              <a:gd name="connsiteY2" fmla="*/ 0 h 710788"/>
              <a:gd name="connsiteX3" fmla="*/ 2644726 w 2645652"/>
              <a:gd name="connsiteY3" fmla="*/ 570851 h 710788"/>
              <a:gd name="connsiteX4" fmla="*/ 1431944 w 2645652"/>
              <a:gd name="connsiteY4" fmla="*/ 710788 h 710788"/>
              <a:gd name="connsiteX5" fmla="*/ 1667 w 2645652"/>
              <a:gd name="connsiteY5" fmla="*/ 589916 h 710788"/>
              <a:gd name="connsiteX6" fmla="*/ 0 w 2645652"/>
              <a:gd name="connsiteY6" fmla="*/ 198428 h 710788"/>
              <a:gd name="connsiteX0" fmla="*/ 0 w 2645152"/>
              <a:gd name="connsiteY0" fmla="*/ 41647 h 554007"/>
              <a:gd name="connsiteX1" fmla="*/ 1433609 w 2645152"/>
              <a:gd name="connsiteY1" fmla="*/ 0 h 554007"/>
              <a:gd name="connsiteX2" fmla="*/ 2635102 w 2645152"/>
              <a:gd name="connsiteY2" fmla="*/ 6849 h 554007"/>
              <a:gd name="connsiteX3" fmla="*/ 2644726 w 2645152"/>
              <a:gd name="connsiteY3" fmla="*/ 414070 h 554007"/>
              <a:gd name="connsiteX4" fmla="*/ 1431944 w 2645152"/>
              <a:gd name="connsiteY4" fmla="*/ 554007 h 554007"/>
              <a:gd name="connsiteX5" fmla="*/ 1667 w 2645152"/>
              <a:gd name="connsiteY5" fmla="*/ 433135 h 554007"/>
              <a:gd name="connsiteX6" fmla="*/ 0 w 2645152"/>
              <a:gd name="connsiteY6" fmla="*/ 41647 h 554007"/>
              <a:gd name="connsiteX0" fmla="*/ 0 w 2645152"/>
              <a:gd name="connsiteY0" fmla="*/ 41647 h 679136"/>
              <a:gd name="connsiteX1" fmla="*/ 1433609 w 2645152"/>
              <a:gd name="connsiteY1" fmla="*/ 0 h 679136"/>
              <a:gd name="connsiteX2" fmla="*/ 2635102 w 2645152"/>
              <a:gd name="connsiteY2" fmla="*/ 6849 h 679136"/>
              <a:gd name="connsiteX3" fmla="*/ 2644726 w 2645152"/>
              <a:gd name="connsiteY3" fmla="*/ 414070 h 679136"/>
              <a:gd name="connsiteX4" fmla="*/ 1422319 w 2645152"/>
              <a:gd name="connsiteY4" fmla="*/ 679136 h 679136"/>
              <a:gd name="connsiteX5" fmla="*/ 1667 w 2645152"/>
              <a:gd name="connsiteY5" fmla="*/ 433135 h 679136"/>
              <a:gd name="connsiteX6" fmla="*/ 0 w 2645152"/>
              <a:gd name="connsiteY6" fmla="*/ 41647 h 679136"/>
              <a:gd name="connsiteX0" fmla="*/ 0 w 2645152"/>
              <a:gd name="connsiteY0" fmla="*/ 41647 h 688761"/>
              <a:gd name="connsiteX1" fmla="*/ 1433609 w 2645152"/>
              <a:gd name="connsiteY1" fmla="*/ 0 h 688761"/>
              <a:gd name="connsiteX2" fmla="*/ 2635102 w 2645152"/>
              <a:gd name="connsiteY2" fmla="*/ 6849 h 688761"/>
              <a:gd name="connsiteX3" fmla="*/ 2644726 w 2645152"/>
              <a:gd name="connsiteY3" fmla="*/ 414070 h 688761"/>
              <a:gd name="connsiteX4" fmla="*/ 1393443 w 2645152"/>
              <a:gd name="connsiteY4" fmla="*/ 688761 h 688761"/>
              <a:gd name="connsiteX5" fmla="*/ 1667 w 2645152"/>
              <a:gd name="connsiteY5" fmla="*/ 433135 h 688761"/>
              <a:gd name="connsiteX6" fmla="*/ 0 w 2645152"/>
              <a:gd name="connsiteY6" fmla="*/ 41647 h 688761"/>
              <a:gd name="connsiteX0" fmla="*/ 0 w 2635102"/>
              <a:gd name="connsiteY0" fmla="*/ 41647 h 688761"/>
              <a:gd name="connsiteX1" fmla="*/ 1433609 w 2635102"/>
              <a:gd name="connsiteY1" fmla="*/ 0 h 688761"/>
              <a:gd name="connsiteX2" fmla="*/ 2635102 w 2635102"/>
              <a:gd name="connsiteY2" fmla="*/ 6849 h 688761"/>
              <a:gd name="connsiteX3" fmla="*/ 2625476 w 2635102"/>
              <a:gd name="connsiteY3" fmla="*/ 558449 h 688761"/>
              <a:gd name="connsiteX4" fmla="*/ 1393443 w 2635102"/>
              <a:gd name="connsiteY4" fmla="*/ 688761 h 688761"/>
              <a:gd name="connsiteX5" fmla="*/ 1667 w 2635102"/>
              <a:gd name="connsiteY5" fmla="*/ 433135 h 688761"/>
              <a:gd name="connsiteX6" fmla="*/ 0 w 2635102"/>
              <a:gd name="connsiteY6" fmla="*/ 41647 h 688761"/>
              <a:gd name="connsiteX0" fmla="*/ 0 w 2626402"/>
              <a:gd name="connsiteY0" fmla="*/ 41647 h 688761"/>
              <a:gd name="connsiteX1" fmla="*/ 1433609 w 2626402"/>
              <a:gd name="connsiteY1" fmla="*/ 0 h 688761"/>
              <a:gd name="connsiteX2" fmla="*/ 2625476 w 2626402"/>
              <a:gd name="connsiteY2" fmla="*/ 170478 h 688761"/>
              <a:gd name="connsiteX3" fmla="*/ 2625476 w 2626402"/>
              <a:gd name="connsiteY3" fmla="*/ 558449 h 688761"/>
              <a:gd name="connsiteX4" fmla="*/ 1393443 w 2626402"/>
              <a:gd name="connsiteY4" fmla="*/ 688761 h 688761"/>
              <a:gd name="connsiteX5" fmla="*/ 1667 w 2626402"/>
              <a:gd name="connsiteY5" fmla="*/ 433135 h 688761"/>
              <a:gd name="connsiteX6" fmla="*/ 0 w 2626402"/>
              <a:gd name="connsiteY6" fmla="*/ 41647 h 688761"/>
              <a:gd name="connsiteX0" fmla="*/ 0 w 2626402"/>
              <a:gd name="connsiteY0" fmla="*/ 0 h 647114"/>
              <a:gd name="connsiteX1" fmla="*/ 1404733 w 2626402"/>
              <a:gd name="connsiteY1" fmla="*/ 121983 h 647114"/>
              <a:gd name="connsiteX2" fmla="*/ 2625476 w 2626402"/>
              <a:gd name="connsiteY2" fmla="*/ 128831 h 647114"/>
              <a:gd name="connsiteX3" fmla="*/ 2625476 w 2626402"/>
              <a:gd name="connsiteY3" fmla="*/ 516802 h 647114"/>
              <a:gd name="connsiteX4" fmla="*/ 1393443 w 2626402"/>
              <a:gd name="connsiteY4" fmla="*/ 647114 h 647114"/>
              <a:gd name="connsiteX5" fmla="*/ 1667 w 2626402"/>
              <a:gd name="connsiteY5" fmla="*/ 391488 h 647114"/>
              <a:gd name="connsiteX6" fmla="*/ 0 w 2626402"/>
              <a:gd name="connsiteY6" fmla="*/ 0 h 647114"/>
              <a:gd name="connsiteX0" fmla="*/ 0 w 2626402"/>
              <a:gd name="connsiteY0" fmla="*/ 0 h 666365"/>
              <a:gd name="connsiteX1" fmla="*/ 1404733 w 2626402"/>
              <a:gd name="connsiteY1" fmla="*/ 141234 h 666365"/>
              <a:gd name="connsiteX2" fmla="*/ 2625476 w 2626402"/>
              <a:gd name="connsiteY2" fmla="*/ 148082 h 666365"/>
              <a:gd name="connsiteX3" fmla="*/ 2625476 w 2626402"/>
              <a:gd name="connsiteY3" fmla="*/ 536053 h 666365"/>
              <a:gd name="connsiteX4" fmla="*/ 1393443 w 2626402"/>
              <a:gd name="connsiteY4" fmla="*/ 666365 h 666365"/>
              <a:gd name="connsiteX5" fmla="*/ 1667 w 2626402"/>
              <a:gd name="connsiteY5" fmla="*/ 410739 h 666365"/>
              <a:gd name="connsiteX6" fmla="*/ 0 w 2626402"/>
              <a:gd name="connsiteY6" fmla="*/ 0 h 666365"/>
              <a:gd name="connsiteX0" fmla="*/ 0 w 2626402"/>
              <a:gd name="connsiteY0" fmla="*/ 0 h 635543"/>
              <a:gd name="connsiteX1" fmla="*/ 1404733 w 2626402"/>
              <a:gd name="connsiteY1" fmla="*/ 110412 h 635543"/>
              <a:gd name="connsiteX2" fmla="*/ 2625476 w 2626402"/>
              <a:gd name="connsiteY2" fmla="*/ 117260 h 635543"/>
              <a:gd name="connsiteX3" fmla="*/ 2625476 w 2626402"/>
              <a:gd name="connsiteY3" fmla="*/ 505231 h 635543"/>
              <a:gd name="connsiteX4" fmla="*/ 1393443 w 2626402"/>
              <a:gd name="connsiteY4" fmla="*/ 635543 h 635543"/>
              <a:gd name="connsiteX5" fmla="*/ 1667 w 2626402"/>
              <a:gd name="connsiteY5" fmla="*/ 379917 h 635543"/>
              <a:gd name="connsiteX6" fmla="*/ 0 w 2626402"/>
              <a:gd name="connsiteY6" fmla="*/ 0 h 635543"/>
              <a:gd name="connsiteX0" fmla="*/ 0 w 2841234"/>
              <a:gd name="connsiteY0" fmla="*/ 0 h 635543"/>
              <a:gd name="connsiteX1" fmla="*/ 1404733 w 2841234"/>
              <a:gd name="connsiteY1" fmla="*/ 110412 h 635543"/>
              <a:gd name="connsiteX2" fmla="*/ 2841234 w 2841234"/>
              <a:gd name="connsiteY2" fmla="*/ 137808 h 635543"/>
              <a:gd name="connsiteX3" fmla="*/ 2625476 w 2841234"/>
              <a:gd name="connsiteY3" fmla="*/ 505231 h 635543"/>
              <a:gd name="connsiteX4" fmla="*/ 1393443 w 2841234"/>
              <a:gd name="connsiteY4" fmla="*/ 635543 h 635543"/>
              <a:gd name="connsiteX5" fmla="*/ 1667 w 2841234"/>
              <a:gd name="connsiteY5" fmla="*/ 379917 h 635543"/>
              <a:gd name="connsiteX6" fmla="*/ 0 w 2841234"/>
              <a:gd name="connsiteY6" fmla="*/ 0 h 635543"/>
              <a:gd name="connsiteX0" fmla="*/ 0 w 2851919"/>
              <a:gd name="connsiteY0" fmla="*/ 0 h 635543"/>
              <a:gd name="connsiteX1" fmla="*/ 1404733 w 2851919"/>
              <a:gd name="connsiteY1" fmla="*/ 110412 h 635543"/>
              <a:gd name="connsiteX2" fmla="*/ 2841234 w 2851919"/>
              <a:gd name="connsiteY2" fmla="*/ 137808 h 635543"/>
              <a:gd name="connsiteX3" fmla="*/ 2851508 w 2851919"/>
              <a:gd name="connsiteY3" fmla="*/ 505231 h 635543"/>
              <a:gd name="connsiteX4" fmla="*/ 1393443 w 2851919"/>
              <a:gd name="connsiteY4" fmla="*/ 635543 h 635543"/>
              <a:gd name="connsiteX5" fmla="*/ 1667 w 2851919"/>
              <a:gd name="connsiteY5" fmla="*/ 379917 h 635543"/>
              <a:gd name="connsiteX6" fmla="*/ 0 w 2851919"/>
              <a:gd name="connsiteY6" fmla="*/ 0 h 635543"/>
              <a:gd name="connsiteX0" fmla="*/ 0 w 2842159"/>
              <a:gd name="connsiteY0" fmla="*/ 0 h 635543"/>
              <a:gd name="connsiteX1" fmla="*/ 1404733 w 2842159"/>
              <a:gd name="connsiteY1" fmla="*/ 110412 h 635543"/>
              <a:gd name="connsiteX2" fmla="*/ 2841234 w 2842159"/>
              <a:gd name="connsiteY2" fmla="*/ 137808 h 635543"/>
              <a:gd name="connsiteX3" fmla="*/ 2841233 w 2842159"/>
              <a:gd name="connsiteY3" fmla="*/ 505231 h 635543"/>
              <a:gd name="connsiteX4" fmla="*/ 1393443 w 2842159"/>
              <a:gd name="connsiteY4" fmla="*/ 635543 h 635543"/>
              <a:gd name="connsiteX5" fmla="*/ 1667 w 2842159"/>
              <a:gd name="connsiteY5" fmla="*/ 379917 h 635543"/>
              <a:gd name="connsiteX6" fmla="*/ 0 w 2842159"/>
              <a:gd name="connsiteY6" fmla="*/ 0 h 6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2159" h="635543">
                <a:moveTo>
                  <a:pt x="0" y="0"/>
                </a:moveTo>
                <a:lnTo>
                  <a:pt x="1404733" y="110412"/>
                </a:lnTo>
                <a:lnTo>
                  <a:pt x="2841234" y="137808"/>
                </a:lnTo>
                <a:cubicBezTo>
                  <a:pt x="2838026" y="543056"/>
                  <a:pt x="2844441" y="99983"/>
                  <a:pt x="2841233" y="505231"/>
                </a:cubicBezTo>
                <a:lnTo>
                  <a:pt x="1393443" y="635543"/>
                </a:lnTo>
                <a:lnTo>
                  <a:pt x="1667" y="379917"/>
                </a:lnTo>
                <a:cubicBezTo>
                  <a:pt x="1111" y="249421"/>
                  <a:pt x="556" y="130496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379796" y="5104163"/>
            <a:ext cx="2862972" cy="891828"/>
          </a:xfrm>
          <a:custGeom>
            <a:avLst/>
            <a:gdLst>
              <a:gd name="connsiteX0" fmla="*/ 0 w 4308231"/>
              <a:gd name="connsiteY0" fmla="*/ 175847 h 1617785"/>
              <a:gd name="connsiteX1" fmla="*/ 1547446 w 4308231"/>
              <a:gd name="connsiteY1" fmla="*/ 17585 h 1617785"/>
              <a:gd name="connsiteX2" fmla="*/ 2620108 w 4308231"/>
              <a:gd name="connsiteY2" fmla="*/ 0 h 1617785"/>
              <a:gd name="connsiteX3" fmla="*/ 4308231 w 4308231"/>
              <a:gd name="connsiteY3" fmla="*/ 492370 h 1617785"/>
              <a:gd name="connsiteX4" fmla="*/ 4273062 w 4308231"/>
              <a:gd name="connsiteY4" fmla="*/ 1494693 h 1617785"/>
              <a:gd name="connsiteX5" fmla="*/ 2620108 w 4308231"/>
              <a:gd name="connsiteY5" fmla="*/ 1617785 h 1617785"/>
              <a:gd name="connsiteX6" fmla="*/ 1547446 w 4308231"/>
              <a:gd name="connsiteY6" fmla="*/ 1617785 h 1617785"/>
              <a:gd name="connsiteX7" fmla="*/ 0 w 4308231"/>
              <a:gd name="connsiteY7" fmla="*/ 1529862 h 1617785"/>
              <a:gd name="connsiteX8" fmla="*/ 0 w 4308231"/>
              <a:gd name="connsiteY8" fmla="*/ 175847 h 1617785"/>
              <a:gd name="connsiteX0" fmla="*/ 0 w 4308231"/>
              <a:gd name="connsiteY0" fmla="*/ 158262 h 1600200"/>
              <a:gd name="connsiteX1" fmla="*/ 1547446 w 4308231"/>
              <a:gd name="connsiteY1" fmla="*/ 0 h 1600200"/>
              <a:gd name="connsiteX2" fmla="*/ 4308231 w 4308231"/>
              <a:gd name="connsiteY2" fmla="*/ 474785 h 1600200"/>
              <a:gd name="connsiteX3" fmla="*/ 4273062 w 4308231"/>
              <a:gd name="connsiteY3" fmla="*/ 1477108 h 1600200"/>
              <a:gd name="connsiteX4" fmla="*/ 2620108 w 4308231"/>
              <a:gd name="connsiteY4" fmla="*/ 1600200 h 1600200"/>
              <a:gd name="connsiteX5" fmla="*/ 1547446 w 4308231"/>
              <a:gd name="connsiteY5" fmla="*/ 1600200 h 1600200"/>
              <a:gd name="connsiteX6" fmla="*/ 0 w 4308231"/>
              <a:gd name="connsiteY6" fmla="*/ 1512277 h 1600200"/>
              <a:gd name="connsiteX7" fmla="*/ 0 w 4308231"/>
              <a:gd name="connsiteY7" fmla="*/ 158262 h 1600200"/>
              <a:gd name="connsiteX0" fmla="*/ 0 w 4308231"/>
              <a:gd name="connsiteY0" fmla="*/ 158262 h 1600200"/>
              <a:gd name="connsiteX1" fmla="*/ 1547446 w 4308231"/>
              <a:gd name="connsiteY1" fmla="*/ 0 h 1600200"/>
              <a:gd name="connsiteX2" fmla="*/ 4308231 w 4308231"/>
              <a:gd name="connsiteY2" fmla="*/ 474785 h 1600200"/>
              <a:gd name="connsiteX3" fmla="*/ 4273062 w 4308231"/>
              <a:gd name="connsiteY3" fmla="*/ 1477108 h 1600200"/>
              <a:gd name="connsiteX4" fmla="*/ 1547446 w 4308231"/>
              <a:gd name="connsiteY4" fmla="*/ 1600200 h 1600200"/>
              <a:gd name="connsiteX5" fmla="*/ 0 w 4308231"/>
              <a:gd name="connsiteY5" fmla="*/ 1512277 h 1600200"/>
              <a:gd name="connsiteX6" fmla="*/ 0 w 4308231"/>
              <a:gd name="connsiteY6" fmla="*/ 158262 h 1600200"/>
              <a:gd name="connsiteX0" fmla="*/ 0 w 4308231"/>
              <a:gd name="connsiteY0" fmla="*/ 0 h 1441938"/>
              <a:gd name="connsiteX1" fmla="*/ 1480069 w 4308231"/>
              <a:gd name="connsiteY1" fmla="*/ 294125 h 1441938"/>
              <a:gd name="connsiteX2" fmla="*/ 4308231 w 4308231"/>
              <a:gd name="connsiteY2" fmla="*/ 316523 h 1441938"/>
              <a:gd name="connsiteX3" fmla="*/ 4273062 w 4308231"/>
              <a:gd name="connsiteY3" fmla="*/ 1318846 h 1441938"/>
              <a:gd name="connsiteX4" fmla="*/ 1547446 w 4308231"/>
              <a:gd name="connsiteY4" fmla="*/ 1441938 h 1441938"/>
              <a:gd name="connsiteX5" fmla="*/ 0 w 4308231"/>
              <a:gd name="connsiteY5" fmla="*/ 1354015 h 1441938"/>
              <a:gd name="connsiteX6" fmla="*/ 0 w 4308231"/>
              <a:gd name="connsiteY6" fmla="*/ 0 h 1441938"/>
              <a:gd name="connsiteX0" fmla="*/ 0 w 4308231"/>
              <a:gd name="connsiteY0" fmla="*/ 0 h 1441938"/>
              <a:gd name="connsiteX1" fmla="*/ 1480069 w 4308231"/>
              <a:gd name="connsiteY1" fmla="*/ 294125 h 1441938"/>
              <a:gd name="connsiteX2" fmla="*/ 4308231 w 4308231"/>
              <a:gd name="connsiteY2" fmla="*/ 316523 h 1441938"/>
              <a:gd name="connsiteX3" fmla="*/ 4273062 w 4308231"/>
              <a:gd name="connsiteY3" fmla="*/ 1318846 h 1441938"/>
              <a:gd name="connsiteX4" fmla="*/ 1547446 w 4308231"/>
              <a:gd name="connsiteY4" fmla="*/ 1441938 h 1441938"/>
              <a:gd name="connsiteX5" fmla="*/ 0 w 4308231"/>
              <a:gd name="connsiteY5" fmla="*/ 1228886 h 1441938"/>
              <a:gd name="connsiteX6" fmla="*/ 0 w 4308231"/>
              <a:gd name="connsiteY6" fmla="*/ 0 h 1441938"/>
              <a:gd name="connsiteX0" fmla="*/ 0 w 4308231"/>
              <a:gd name="connsiteY0" fmla="*/ 0 h 1913576"/>
              <a:gd name="connsiteX1" fmla="*/ 1480069 w 4308231"/>
              <a:gd name="connsiteY1" fmla="*/ 294125 h 1913576"/>
              <a:gd name="connsiteX2" fmla="*/ 4308231 w 4308231"/>
              <a:gd name="connsiteY2" fmla="*/ 316523 h 1913576"/>
              <a:gd name="connsiteX3" fmla="*/ 4273062 w 4308231"/>
              <a:gd name="connsiteY3" fmla="*/ 1318846 h 1913576"/>
              <a:gd name="connsiteX4" fmla="*/ 1480069 w 4308231"/>
              <a:gd name="connsiteY4" fmla="*/ 1913576 h 1913576"/>
              <a:gd name="connsiteX5" fmla="*/ 0 w 4308231"/>
              <a:gd name="connsiteY5" fmla="*/ 1228886 h 1913576"/>
              <a:gd name="connsiteX6" fmla="*/ 0 w 4308231"/>
              <a:gd name="connsiteY6" fmla="*/ 0 h 1913576"/>
              <a:gd name="connsiteX0" fmla="*/ 0 w 4273062"/>
              <a:gd name="connsiteY0" fmla="*/ 0 h 1913576"/>
              <a:gd name="connsiteX1" fmla="*/ 1480069 w 4273062"/>
              <a:gd name="connsiteY1" fmla="*/ 294125 h 1913576"/>
              <a:gd name="connsiteX2" fmla="*/ 2652686 w 4273062"/>
              <a:gd name="connsiteY2" fmla="*/ 682283 h 1913576"/>
              <a:gd name="connsiteX3" fmla="*/ 4273062 w 4273062"/>
              <a:gd name="connsiteY3" fmla="*/ 1318846 h 1913576"/>
              <a:gd name="connsiteX4" fmla="*/ 1480069 w 4273062"/>
              <a:gd name="connsiteY4" fmla="*/ 1913576 h 1913576"/>
              <a:gd name="connsiteX5" fmla="*/ 0 w 4273062"/>
              <a:gd name="connsiteY5" fmla="*/ 1228886 h 1913576"/>
              <a:gd name="connsiteX6" fmla="*/ 0 w 4273062"/>
              <a:gd name="connsiteY6" fmla="*/ 0 h 1913576"/>
              <a:gd name="connsiteX0" fmla="*/ 0 w 2652686"/>
              <a:gd name="connsiteY0" fmla="*/ 0 h 1913576"/>
              <a:gd name="connsiteX1" fmla="*/ 1480069 w 2652686"/>
              <a:gd name="connsiteY1" fmla="*/ 294125 h 1913576"/>
              <a:gd name="connsiteX2" fmla="*/ 2652686 w 2652686"/>
              <a:gd name="connsiteY2" fmla="*/ 682283 h 1913576"/>
              <a:gd name="connsiteX3" fmla="*/ 2617517 w 2652686"/>
              <a:gd name="connsiteY3" fmla="*/ 1877112 h 1913576"/>
              <a:gd name="connsiteX4" fmla="*/ 1480069 w 2652686"/>
              <a:gd name="connsiteY4" fmla="*/ 1913576 h 1913576"/>
              <a:gd name="connsiteX5" fmla="*/ 0 w 2652686"/>
              <a:gd name="connsiteY5" fmla="*/ 1228886 h 1913576"/>
              <a:gd name="connsiteX6" fmla="*/ 0 w 2652686"/>
              <a:gd name="connsiteY6" fmla="*/ 0 h 1913576"/>
              <a:gd name="connsiteX0" fmla="*/ 0 w 2623810"/>
              <a:gd name="connsiteY0" fmla="*/ 0 h 1913576"/>
              <a:gd name="connsiteX1" fmla="*/ 1480069 w 2623810"/>
              <a:gd name="connsiteY1" fmla="*/ 294125 h 1913576"/>
              <a:gd name="connsiteX2" fmla="*/ 2623810 w 2623810"/>
              <a:gd name="connsiteY2" fmla="*/ 672658 h 1913576"/>
              <a:gd name="connsiteX3" fmla="*/ 2617517 w 2623810"/>
              <a:gd name="connsiteY3" fmla="*/ 1877112 h 1913576"/>
              <a:gd name="connsiteX4" fmla="*/ 1480069 w 2623810"/>
              <a:gd name="connsiteY4" fmla="*/ 1913576 h 1913576"/>
              <a:gd name="connsiteX5" fmla="*/ 0 w 2623810"/>
              <a:gd name="connsiteY5" fmla="*/ 1228886 h 1913576"/>
              <a:gd name="connsiteX6" fmla="*/ 0 w 2623810"/>
              <a:gd name="connsiteY6" fmla="*/ 0 h 1913576"/>
              <a:gd name="connsiteX0" fmla="*/ 0 w 2623810"/>
              <a:gd name="connsiteY0" fmla="*/ 0 h 1913576"/>
              <a:gd name="connsiteX1" fmla="*/ 1480069 w 2623810"/>
              <a:gd name="connsiteY1" fmla="*/ 294125 h 1913576"/>
              <a:gd name="connsiteX2" fmla="*/ 2623810 w 2623810"/>
              <a:gd name="connsiteY2" fmla="*/ 672658 h 1913576"/>
              <a:gd name="connsiteX3" fmla="*/ 2617517 w 2623810"/>
              <a:gd name="connsiteY3" fmla="*/ 1877112 h 1913576"/>
              <a:gd name="connsiteX4" fmla="*/ 1480069 w 2623810"/>
              <a:gd name="connsiteY4" fmla="*/ 1913576 h 1913576"/>
              <a:gd name="connsiteX5" fmla="*/ 19251 w 2623810"/>
              <a:gd name="connsiteY5" fmla="*/ 1459893 h 1913576"/>
              <a:gd name="connsiteX6" fmla="*/ 0 w 2623810"/>
              <a:gd name="connsiteY6" fmla="*/ 0 h 1913576"/>
              <a:gd name="connsiteX0" fmla="*/ 0 w 2633435"/>
              <a:gd name="connsiteY0" fmla="*/ 745403 h 1619451"/>
              <a:gd name="connsiteX1" fmla="*/ 1489694 w 2633435"/>
              <a:gd name="connsiteY1" fmla="*/ 0 h 1619451"/>
              <a:gd name="connsiteX2" fmla="*/ 2633435 w 2633435"/>
              <a:gd name="connsiteY2" fmla="*/ 378533 h 1619451"/>
              <a:gd name="connsiteX3" fmla="*/ 2627142 w 2633435"/>
              <a:gd name="connsiteY3" fmla="*/ 1582987 h 1619451"/>
              <a:gd name="connsiteX4" fmla="*/ 1489694 w 2633435"/>
              <a:gd name="connsiteY4" fmla="*/ 1619451 h 1619451"/>
              <a:gd name="connsiteX5" fmla="*/ 28876 w 2633435"/>
              <a:gd name="connsiteY5" fmla="*/ 1165768 h 1619451"/>
              <a:gd name="connsiteX6" fmla="*/ 0 w 2633435"/>
              <a:gd name="connsiteY6" fmla="*/ 745403 h 1619451"/>
              <a:gd name="connsiteX0" fmla="*/ 0 w 2633435"/>
              <a:gd name="connsiteY0" fmla="*/ 389269 h 1263317"/>
              <a:gd name="connsiteX1" fmla="*/ 1412691 w 2633435"/>
              <a:gd name="connsiteY1" fmla="*/ 0 h 1263317"/>
              <a:gd name="connsiteX2" fmla="*/ 2633435 w 2633435"/>
              <a:gd name="connsiteY2" fmla="*/ 22399 h 1263317"/>
              <a:gd name="connsiteX3" fmla="*/ 2627142 w 2633435"/>
              <a:gd name="connsiteY3" fmla="*/ 1226853 h 1263317"/>
              <a:gd name="connsiteX4" fmla="*/ 1489694 w 2633435"/>
              <a:gd name="connsiteY4" fmla="*/ 1263317 h 1263317"/>
              <a:gd name="connsiteX5" fmla="*/ 28876 w 2633435"/>
              <a:gd name="connsiteY5" fmla="*/ 809634 h 1263317"/>
              <a:gd name="connsiteX6" fmla="*/ 0 w 2633435"/>
              <a:gd name="connsiteY6" fmla="*/ 389269 h 1263317"/>
              <a:gd name="connsiteX0" fmla="*/ 0 w 2662311"/>
              <a:gd name="connsiteY0" fmla="*/ 389269 h 1263317"/>
              <a:gd name="connsiteX1" fmla="*/ 1412691 w 2662311"/>
              <a:gd name="connsiteY1" fmla="*/ 0 h 1263317"/>
              <a:gd name="connsiteX2" fmla="*/ 2662311 w 2662311"/>
              <a:gd name="connsiteY2" fmla="*/ 80150 h 1263317"/>
              <a:gd name="connsiteX3" fmla="*/ 2627142 w 2662311"/>
              <a:gd name="connsiteY3" fmla="*/ 1226853 h 1263317"/>
              <a:gd name="connsiteX4" fmla="*/ 1489694 w 2662311"/>
              <a:gd name="connsiteY4" fmla="*/ 1263317 h 1263317"/>
              <a:gd name="connsiteX5" fmla="*/ 28876 w 2662311"/>
              <a:gd name="connsiteY5" fmla="*/ 809634 h 1263317"/>
              <a:gd name="connsiteX6" fmla="*/ 0 w 2662311"/>
              <a:gd name="connsiteY6" fmla="*/ 389269 h 1263317"/>
              <a:gd name="connsiteX0" fmla="*/ 0 w 2643061"/>
              <a:gd name="connsiteY0" fmla="*/ 389269 h 1263317"/>
              <a:gd name="connsiteX1" fmla="*/ 1412691 w 2643061"/>
              <a:gd name="connsiteY1" fmla="*/ 0 h 1263317"/>
              <a:gd name="connsiteX2" fmla="*/ 2643061 w 2643061"/>
              <a:gd name="connsiteY2" fmla="*/ 80150 h 1263317"/>
              <a:gd name="connsiteX3" fmla="*/ 2627142 w 2643061"/>
              <a:gd name="connsiteY3" fmla="*/ 1226853 h 1263317"/>
              <a:gd name="connsiteX4" fmla="*/ 1489694 w 2643061"/>
              <a:gd name="connsiteY4" fmla="*/ 1263317 h 1263317"/>
              <a:gd name="connsiteX5" fmla="*/ 28876 w 2643061"/>
              <a:gd name="connsiteY5" fmla="*/ 809634 h 1263317"/>
              <a:gd name="connsiteX6" fmla="*/ 0 w 2643061"/>
              <a:gd name="connsiteY6" fmla="*/ 389269 h 1263317"/>
              <a:gd name="connsiteX0" fmla="*/ 0 w 2633436"/>
              <a:gd name="connsiteY0" fmla="*/ 389269 h 1263317"/>
              <a:gd name="connsiteX1" fmla="*/ 1412691 w 2633436"/>
              <a:gd name="connsiteY1" fmla="*/ 0 h 1263317"/>
              <a:gd name="connsiteX2" fmla="*/ 2633436 w 2633436"/>
              <a:gd name="connsiteY2" fmla="*/ 60900 h 1263317"/>
              <a:gd name="connsiteX3" fmla="*/ 2627142 w 2633436"/>
              <a:gd name="connsiteY3" fmla="*/ 1226853 h 1263317"/>
              <a:gd name="connsiteX4" fmla="*/ 1489694 w 2633436"/>
              <a:gd name="connsiteY4" fmla="*/ 1263317 h 1263317"/>
              <a:gd name="connsiteX5" fmla="*/ 28876 w 2633436"/>
              <a:gd name="connsiteY5" fmla="*/ 809634 h 1263317"/>
              <a:gd name="connsiteX6" fmla="*/ 0 w 2633436"/>
              <a:gd name="connsiteY6" fmla="*/ 389269 h 1263317"/>
              <a:gd name="connsiteX0" fmla="*/ 0 w 2637141"/>
              <a:gd name="connsiteY0" fmla="*/ 389269 h 1263317"/>
              <a:gd name="connsiteX1" fmla="*/ 1412691 w 2637141"/>
              <a:gd name="connsiteY1" fmla="*/ 0 h 1263317"/>
              <a:gd name="connsiteX2" fmla="*/ 2633436 w 2637141"/>
              <a:gd name="connsiteY2" fmla="*/ 60900 h 1263317"/>
              <a:gd name="connsiteX3" fmla="*/ 2636768 w 2637141"/>
              <a:gd name="connsiteY3" fmla="*/ 466457 h 1263317"/>
              <a:gd name="connsiteX4" fmla="*/ 1489694 w 2637141"/>
              <a:gd name="connsiteY4" fmla="*/ 1263317 h 1263317"/>
              <a:gd name="connsiteX5" fmla="*/ 28876 w 2637141"/>
              <a:gd name="connsiteY5" fmla="*/ 809634 h 1263317"/>
              <a:gd name="connsiteX6" fmla="*/ 0 w 2637141"/>
              <a:gd name="connsiteY6" fmla="*/ 389269 h 1263317"/>
              <a:gd name="connsiteX0" fmla="*/ 0 w 2637141"/>
              <a:gd name="connsiteY0" fmla="*/ 389269 h 809634"/>
              <a:gd name="connsiteX1" fmla="*/ 1412691 w 2637141"/>
              <a:gd name="connsiteY1" fmla="*/ 0 h 809634"/>
              <a:gd name="connsiteX2" fmla="*/ 2633436 w 2637141"/>
              <a:gd name="connsiteY2" fmla="*/ 60900 h 809634"/>
              <a:gd name="connsiteX3" fmla="*/ 2636768 w 2637141"/>
              <a:gd name="connsiteY3" fmla="*/ 466457 h 809634"/>
              <a:gd name="connsiteX4" fmla="*/ 1422317 w 2637141"/>
              <a:gd name="connsiteY4" fmla="*/ 541422 h 809634"/>
              <a:gd name="connsiteX5" fmla="*/ 28876 w 2637141"/>
              <a:gd name="connsiteY5" fmla="*/ 809634 h 809634"/>
              <a:gd name="connsiteX6" fmla="*/ 0 w 2637141"/>
              <a:gd name="connsiteY6" fmla="*/ 389269 h 809634"/>
              <a:gd name="connsiteX0" fmla="*/ 0 w 2637141"/>
              <a:gd name="connsiteY0" fmla="*/ 389269 h 891828"/>
              <a:gd name="connsiteX1" fmla="*/ 1412691 w 2637141"/>
              <a:gd name="connsiteY1" fmla="*/ 0 h 891828"/>
              <a:gd name="connsiteX2" fmla="*/ 2633436 w 2637141"/>
              <a:gd name="connsiteY2" fmla="*/ 60900 h 891828"/>
              <a:gd name="connsiteX3" fmla="*/ 2636768 w 2637141"/>
              <a:gd name="connsiteY3" fmla="*/ 466457 h 891828"/>
              <a:gd name="connsiteX4" fmla="*/ 1422317 w 2637141"/>
              <a:gd name="connsiteY4" fmla="*/ 541422 h 891828"/>
              <a:gd name="connsiteX5" fmla="*/ 18602 w 2637141"/>
              <a:gd name="connsiteY5" fmla="*/ 891828 h 891828"/>
              <a:gd name="connsiteX6" fmla="*/ 0 w 2637141"/>
              <a:gd name="connsiteY6" fmla="*/ 389269 h 891828"/>
              <a:gd name="connsiteX0" fmla="*/ 0 w 2626867"/>
              <a:gd name="connsiteY0" fmla="*/ 502285 h 891828"/>
              <a:gd name="connsiteX1" fmla="*/ 1402417 w 2626867"/>
              <a:gd name="connsiteY1" fmla="*/ 0 h 891828"/>
              <a:gd name="connsiteX2" fmla="*/ 2623162 w 2626867"/>
              <a:gd name="connsiteY2" fmla="*/ 60900 h 891828"/>
              <a:gd name="connsiteX3" fmla="*/ 2626494 w 2626867"/>
              <a:gd name="connsiteY3" fmla="*/ 466457 h 891828"/>
              <a:gd name="connsiteX4" fmla="*/ 1412043 w 2626867"/>
              <a:gd name="connsiteY4" fmla="*/ 541422 h 891828"/>
              <a:gd name="connsiteX5" fmla="*/ 8328 w 2626867"/>
              <a:gd name="connsiteY5" fmla="*/ 891828 h 891828"/>
              <a:gd name="connsiteX6" fmla="*/ 0 w 2626867"/>
              <a:gd name="connsiteY6" fmla="*/ 502285 h 891828"/>
              <a:gd name="connsiteX0" fmla="*/ 0 w 2849193"/>
              <a:gd name="connsiteY0" fmla="*/ 502285 h 891828"/>
              <a:gd name="connsiteX1" fmla="*/ 1402417 w 2849193"/>
              <a:gd name="connsiteY1" fmla="*/ 0 h 891828"/>
              <a:gd name="connsiteX2" fmla="*/ 2849193 w 2849193"/>
              <a:gd name="connsiteY2" fmla="*/ 50626 h 891828"/>
              <a:gd name="connsiteX3" fmla="*/ 2626494 w 2849193"/>
              <a:gd name="connsiteY3" fmla="*/ 466457 h 891828"/>
              <a:gd name="connsiteX4" fmla="*/ 1412043 w 2849193"/>
              <a:gd name="connsiteY4" fmla="*/ 541422 h 891828"/>
              <a:gd name="connsiteX5" fmla="*/ 8328 w 2849193"/>
              <a:gd name="connsiteY5" fmla="*/ 891828 h 891828"/>
              <a:gd name="connsiteX6" fmla="*/ 0 w 2849193"/>
              <a:gd name="connsiteY6" fmla="*/ 502285 h 891828"/>
              <a:gd name="connsiteX0" fmla="*/ 0 w 2862972"/>
              <a:gd name="connsiteY0" fmla="*/ 502285 h 891828"/>
              <a:gd name="connsiteX1" fmla="*/ 1402417 w 2862972"/>
              <a:gd name="connsiteY1" fmla="*/ 0 h 891828"/>
              <a:gd name="connsiteX2" fmla="*/ 2849193 w 2862972"/>
              <a:gd name="connsiteY2" fmla="*/ 50626 h 891828"/>
              <a:gd name="connsiteX3" fmla="*/ 2862800 w 2862972"/>
              <a:gd name="connsiteY3" fmla="*/ 425361 h 891828"/>
              <a:gd name="connsiteX4" fmla="*/ 1412043 w 2862972"/>
              <a:gd name="connsiteY4" fmla="*/ 541422 h 891828"/>
              <a:gd name="connsiteX5" fmla="*/ 8328 w 2862972"/>
              <a:gd name="connsiteY5" fmla="*/ 891828 h 891828"/>
              <a:gd name="connsiteX6" fmla="*/ 0 w 2862972"/>
              <a:gd name="connsiteY6" fmla="*/ 502285 h 89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972" h="891828">
                <a:moveTo>
                  <a:pt x="0" y="502285"/>
                </a:moveTo>
                <a:lnTo>
                  <a:pt x="1402417" y="0"/>
                </a:lnTo>
                <a:lnTo>
                  <a:pt x="2849193" y="50626"/>
                </a:lnTo>
                <a:cubicBezTo>
                  <a:pt x="2847095" y="452111"/>
                  <a:pt x="2864898" y="23876"/>
                  <a:pt x="2862800" y="425361"/>
                </a:cubicBezTo>
                <a:lnTo>
                  <a:pt x="1412043" y="541422"/>
                </a:lnTo>
                <a:lnTo>
                  <a:pt x="8328" y="891828"/>
                </a:lnTo>
                <a:lnTo>
                  <a:pt x="0" y="502285"/>
                </a:lnTo>
                <a:close/>
              </a:path>
            </a:pathLst>
          </a:custGeom>
          <a:solidFill>
            <a:srgbClr val="DCFF9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368362" y="5680476"/>
            <a:ext cx="2872597" cy="646005"/>
          </a:xfrm>
          <a:custGeom>
            <a:avLst/>
            <a:gdLst>
              <a:gd name="connsiteX0" fmla="*/ 0 w 4308231"/>
              <a:gd name="connsiteY0" fmla="*/ 175847 h 1617785"/>
              <a:gd name="connsiteX1" fmla="*/ 1547446 w 4308231"/>
              <a:gd name="connsiteY1" fmla="*/ 17585 h 1617785"/>
              <a:gd name="connsiteX2" fmla="*/ 2620108 w 4308231"/>
              <a:gd name="connsiteY2" fmla="*/ 0 h 1617785"/>
              <a:gd name="connsiteX3" fmla="*/ 4308231 w 4308231"/>
              <a:gd name="connsiteY3" fmla="*/ 492370 h 1617785"/>
              <a:gd name="connsiteX4" fmla="*/ 4273062 w 4308231"/>
              <a:gd name="connsiteY4" fmla="*/ 1494693 h 1617785"/>
              <a:gd name="connsiteX5" fmla="*/ 2620108 w 4308231"/>
              <a:gd name="connsiteY5" fmla="*/ 1617785 h 1617785"/>
              <a:gd name="connsiteX6" fmla="*/ 1547446 w 4308231"/>
              <a:gd name="connsiteY6" fmla="*/ 1617785 h 1617785"/>
              <a:gd name="connsiteX7" fmla="*/ 0 w 4308231"/>
              <a:gd name="connsiteY7" fmla="*/ 1529862 h 1617785"/>
              <a:gd name="connsiteX8" fmla="*/ 0 w 4308231"/>
              <a:gd name="connsiteY8" fmla="*/ 175847 h 1617785"/>
              <a:gd name="connsiteX0" fmla="*/ 0 w 4308231"/>
              <a:gd name="connsiteY0" fmla="*/ 158262 h 1600200"/>
              <a:gd name="connsiteX1" fmla="*/ 1547446 w 4308231"/>
              <a:gd name="connsiteY1" fmla="*/ 0 h 1600200"/>
              <a:gd name="connsiteX2" fmla="*/ 4308231 w 4308231"/>
              <a:gd name="connsiteY2" fmla="*/ 474785 h 1600200"/>
              <a:gd name="connsiteX3" fmla="*/ 4273062 w 4308231"/>
              <a:gd name="connsiteY3" fmla="*/ 1477108 h 1600200"/>
              <a:gd name="connsiteX4" fmla="*/ 2620108 w 4308231"/>
              <a:gd name="connsiteY4" fmla="*/ 1600200 h 1600200"/>
              <a:gd name="connsiteX5" fmla="*/ 1547446 w 4308231"/>
              <a:gd name="connsiteY5" fmla="*/ 1600200 h 1600200"/>
              <a:gd name="connsiteX6" fmla="*/ 0 w 4308231"/>
              <a:gd name="connsiteY6" fmla="*/ 1512277 h 1600200"/>
              <a:gd name="connsiteX7" fmla="*/ 0 w 4308231"/>
              <a:gd name="connsiteY7" fmla="*/ 158262 h 1600200"/>
              <a:gd name="connsiteX0" fmla="*/ 0 w 4308231"/>
              <a:gd name="connsiteY0" fmla="*/ 158262 h 1600200"/>
              <a:gd name="connsiteX1" fmla="*/ 1547446 w 4308231"/>
              <a:gd name="connsiteY1" fmla="*/ 0 h 1600200"/>
              <a:gd name="connsiteX2" fmla="*/ 4308231 w 4308231"/>
              <a:gd name="connsiteY2" fmla="*/ 474785 h 1600200"/>
              <a:gd name="connsiteX3" fmla="*/ 4273062 w 4308231"/>
              <a:gd name="connsiteY3" fmla="*/ 1477108 h 1600200"/>
              <a:gd name="connsiteX4" fmla="*/ 1547446 w 4308231"/>
              <a:gd name="connsiteY4" fmla="*/ 1600200 h 1600200"/>
              <a:gd name="connsiteX5" fmla="*/ 0 w 4308231"/>
              <a:gd name="connsiteY5" fmla="*/ 1512277 h 1600200"/>
              <a:gd name="connsiteX6" fmla="*/ 0 w 4308231"/>
              <a:gd name="connsiteY6" fmla="*/ 158262 h 1600200"/>
              <a:gd name="connsiteX0" fmla="*/ 0 w 4308231"/>
              <a:gd name="connsiteY0" fmla="*/ 0 h 1441938"/>
              <a:gd name="connsiteX1" fmla="*/ 1480069 w 4308231"/>
              <a:gd name="connsiteY1" fmla="*/ 294125 h 1441938"/>
              <a:gd name="connsiteX2" fmla="*/ 4308231 w 4308231"/>
              <a:gd name="connsiteY2" fmla="*/ 316523 h 1441938"/>
              <a:gd name="connsiteX3" fmla="*/ 4273062 w 4308231"/>
              <a:gd name="connsiteY3" fmla="*/ 1318846 h 1441938"/>
              <a:gd name="connsiteX4" fmla="*/ 1547446 w 4308231"/>
              <a:gd name="connsiteY4" fmla="*/ 1441938 h 1441938"/>
              <a:gd name="connsiteX5" fmla="*/ 0 w 4308231"/>
              <a:gd name="connsiteY5" fmla="*/ 1354015 h 1441938"/>
              <a:gd name="connsiteX6" fmla="*/ 0 w 4308231"/>
              <a:gd name="connsiteY6" fmla="*/ 0 h 1441938"/>
              <a:gd name="connsiteX0" fmla="*/ 0 w 4308231"/>
              <a:gd name="connsiteY0" fmla="*/ 0 h 1441938"/>
              <a:gd name="connsiteX1" fmla="*/ 1480069 w 4308231"/>
              <a:gd name="connsiteY1" fmla="*/ 294125 h 1441938"/>
              <a:gd name="connsiteX2" fmla="*/ 4308231 w 4308231"/>
              <a:gd name="connsiteY2" fmla="*/ 316523 h 1441938"/>
              <a:gd name="connsiteX3" fmla="*/ 4273062 w 4308231"/>
              <a:gd name="connsiteY3" fmla="*/ 1318846 h 1441938"/>
              <a:gd name="connsiteX4" fmla="*/ 1547446 w 4308231"/>
              <a:gd name="connsiteY4" fmla="*/ 1441938 h 1441938"/>
              <a:gd name="connsiteX5" fmla="*/ 0 w 4308231"/>
              <a:gd name="connsiteY5" fmla="*/ 1228886 h 1441938"/>
              <a:gd name="connsiteX6" fmla="*/ 0 w 4308231"/>
              <a:gd name="connsiteY6" fmla="*/ 0 h 1441938"/>
              <a:gd name="connsiteX0" fmla="*/ 0 w 4308231"/>
              <a:gd name="connsiteY0" fmla="*/ 0 h 1913576"/>
              <a:gd name="connsiteX1" fmla="*/ 1480069 w 4308231"/>
              <a:gd name="connsiteY1" fmla="*/ 294125 h 1913576"/>
              <a:gd name="connsiteX2" fmla="*/ 4308231 w 4308231"/>
              <a:gd name="connsiteY2" fmla="*/ 316523 h 1913576"/>
              <a:gd name="connsiteX3" fmla="*/ 4273062 w 4308231"/>
              <a:gd name="connsiteY3" fmla="*/ 1318846 h 1913576"/>
              <a:gd name="connsiteX4" fmla="*/ 1480069 w 4308231"/>
              <a:gd name="connsiteY4" fmla="*/ 1913576 h 1913576"/>
              <a:gd name="connsiteX5" fmla="*/ 0 w 4308231"/>
              <a:gd name="connsiteY5" fmla="*/ 1228886 h 1913576"/>
              <a:gd name="connsiteX6" fmla="*/ 0 w 4308231"/>
              <a:gd name="connsiteY6" fmla="*/ 0 h 1913576"/>
              <a:gd name="connsiteX0" fmla="*/ 0 w 4273062"/>
              <a:gd name="connsiteY0" fmla="*/ 0 h 1913576"/>
              <a:gd name="connsiteX1" fmla="*/ 1480069 w 4273062"/>
              <a:gd name="connsiteY1" fmla="*/ 294125 h 1913576"/>
              <a:gd name="connsiteX2" fmla="*/ 2652686 w 4273062"/>
              <a:gd name="connsiteY2" fmla="*/ 682283 h 1913576"/>
              <a:gd name="connsiteX3" fmla="*/ 4273062 w 4273062"/>
              <a:gd name="connsiteY3" fmla="*/ 1318846 h 1913576"/>
              <a:gd name="connsiteX4" fmla="*/ 1480069 w 4273062"/>
              <a:gd name="connsiteY4" fmla="*/ 1913576 h 1913576"/>
              <a:gd name="connsiteX5" fmla="*/ 0 w 4273062"/>
              <a:gd name="connsiteY5" fmla="*/ 1228886 h 1913576"/>
              <a:gd name="connsiteX6" fmla="*/ 0 w 4273062"/>
              <a:gd name="connsiteY6" fmla="*/ 0 h 1913576"/>
              <a:gd name="connsiteX0" fmla="*/ 0 w 2652686"/>
              <a:gd name="connsiteY0" fmla="*/ 0 h 1913576"/>
              <a:gd name="connsiteX1" fmla="*/ 1480069 w 2652686"/>
              <a:gd name="connsiteY1" fmla="*/ 294125 h 1913576"/>
              <a:gd name="connsiteX2" fmla="*/ 2652686 w 2652686"/>
              <a:gd name="connsiteY2" fmla="*/ 682283 h 1913576"/>
              <a:gd name="connsiteX3" fmla="*/ 2617517 w 2652686"/>
              <a:gd name="connsiteY3" fmla="*/ 1877112 h 1913576"/>
              <a:gd name="connsiteX4" fmla="*/ 1480069 w 2652686"/>
              <a:gd name="connsiteY4" fmla="*/ 1913576 h 1913576"/>
              <a:gd name="connsiteX5" fmla="*/ 0 w 2652686"/>
              <a:gd name="connsiteY5" fmla="*/ 1228886 h 1913576"/>
              <a:gd name="connsiteX6" fmla="*/ 0 w 2652686"/>
              <a:gd name="connsiteY6" fmla="*/ 0 h 1913576"/>
              <a:gd name="connsiteX0" fmla="*/ 0 w 2623810"/>
              <a:gd name="connsiteY0" fmla="*/ 0 h 1913576"/>
              <a:gd name="connsiteX1" fmla="*/ 1480069 w 2623810"/>
              <a:gd name="connsiteY1" fmla="*/ 294125 h 1913576"/>
              <a:gd name="connsiteX2" fmla="*/ 2623810 w 2623810"/>
              <a:gd name="connsiteY2" fmla="*/ 672658 h 1913576"/>
              <a:gd name="connsiteX3" fmla="*/ 2617517 w 2623810"/>
              <a:gd name="connsiteY3" fmla="*/ 1877112 h 1913576"/>
              <a:gd name="connsiteX4" fmla="*/ 1480069 w 2623810"/>
              <a:gd name="connsiteY4" fmla="*/ 1913576 h 1913576"/>
              <a:gd name="connsiteX5" fmla="*/ 0 w 2623810"/>
              <a:gd name="connsiteY5" fmla="*/ 1228886 h 1913576"/>
              <a:gd name="connsiteX6" fmla="*/ 0 w 2623810"/>
              <a:gd name="connsiteY6" fmla="*/ 0 h 1913576"/>
              <a:gd name="connsiteX0" fmla="*/ 0 w 2623810"/>
              <a:gd name="connsiteY0" fmla="*/ 0 h 1913576"/>
              <a:gd name="connsiteX1" fmla="*/ 1480069 w 2623810"/>
              <a:gd name="connsiteY1" fmla="*/ 294125 h 1913576"/>
              <a:gd name="connsiteX2" fmla="*/ 2623810 w 2623810"/>
              <a:gd name="connsiteY2" fmla="*/ 672658 h 1913576"/>
              <a:gd name="connsiteX3" fmla="*/ 2617517 w 2623810"/>
              <a:gd name="connsiteY3" fmla="*/ 1877112 h 1913576"/>
              <a:gd name="connsiteX4" fmla="*/ 1480069 w 2623810"/>
              <a:gd name="connsiteY4" fmla="*/ 1913576 h 1913576"/>
              <a:gd name="connsiteX5" fmla="*/ 19251 w 2623810"/>
              <a:gd name="connsiteY5" fmla="*/ 1459893 h 1913576"/>
              <a:gd name="connsiteX6" fmla="*/ 0 w 2623810"/>
              <a:gd name="connsiteY6" fmla="*/ 0 h 1913576"/>
              <a:gd name="connsiteX0" fmla="*/ 0 w 2633435"/>
              <a:gd name="connsiteY0" fmla="*/ 745403 h 1619451"/>
              <a:gd name="connsiteX1" fmla="*/ 1489694 w 2633435"/>
              <a:gd name="connsiteY1" fmla="*/ 0 h 1619451"/>
              <a:gd name="connsiteX2" fmla="*/ 2633435 w 2633435"/>
              <a:gd name="connsiteY2" fmla="*/ 378533 h 1619451"/>
              <a:gd name="connsiteX3" fmla="*/ 2627142 w 2633435"/>
              <a:gd name="connsiteY3" fmla="*/ 1582987 h 1619451"/>
              <a:gd name="connsiteX4" fmla="*/ 1489694 w 2633435"/>
              <a:gd name="connsiteY4" fmla="*/ 1619451 h 1619451"/>
              <a:gd name="connsiteX5" fmla="*/ 28876 w 2633435"/>
              <a:gd name="connsiteY5" fmla="*/ 1165768 h 1619451"/>
              <a:gd name="connsiteX6" fmla="*/ 0 w 2633435"/>
              <a:gd name="connsiteY6" fmla="*/ 745403 h 1619451"/>
              <a:gd name="connsiteX0" fmla="*/ 0 w 2633435"/>
              <a:gd name="connsiteY0" fmla="*/ 389269 h 1263317"/>
              <a:gd name="connsiteX1" fmla="*/ 1412691 w 2633435"/>
              <a:gd name="connsiteY1" fmla="*/ 0 h 1263317"/>
              <a:gd name="connsiteX2" fmla="*/ 2633435 w 2633435"/>
              <a:gd name="connsiteY2" fmla="*/ 22399 h 1263317"/>
              <a:gd name="connsiteX3" fmla="*/ 2627142 w 2633435"/>
              <a:gd name="connsiteY3" fmla="*/ 1226853 h 1263317"/>
              <a:gd name="connsiteX4" fmla="*/ 1489694 w 2633435"/>
              <a:gd name="connsiteY4" fmla="*/ 1263317 h 1263317"/>
              <a:gd name="connsiteX5" fmla="*/ 28876 w 2633435"/>
              <a:gd name="connsiteY5" fmla="*/ 809634 h 1263317"/>
              <a:gd name="connsiteX6" fmla="*/ 0 w 2633435"/>
              <a:gd name="connsiteY6" fmla="*/ 389269 h 1263317"/>
              <a:gd name="connsiteX0" fmla="*/ 0 w 2662311"/>
              <a:gd name="connsiteY0" fmla="*/ 389269 h 1263317"/>
              <a:gd name="connsiteX1" fmla="*/ 1412691 w 2662311"/>
              <a:gd name="connsiteY1" fmla="*/ 0 h 1263317"/>
              <a:gd name="connsiteX2" fmla="*/ 2662311 w 2662311"/>
              <a:gd name="connsiteY2" fmla="*/ 80150 h 1263317"/>
              <a:gd name="connsiteX3" fmla="*/ 2627142 w 2662311"/>
              <a:gd name="connsiteY3" fmla="*/ 1226853 h 1263317"/>
              <a:gd name="connsiteX4" fmla="*/ 1489694 w 2662311"/>
              <a:gd name="connsiteY4" fmla="*/ 1263317 h 1263317"/>
              <a:gd name="connsiteX5" fmla="*/ 28876 w 2662311"/>
              <a:gd name="connsiteY5" fmla="*/ 809634 h 1263317"/>
              <a:gd name="connsiteX6" fmla="*/ 0 w 2662311"/>
              <a:gd name="connsiteY6" fmla="*/ 389269 h 1263317"/>
              <a:gd name="connsiteX0" fmla="*/ 0 w 2643061"/>
              <a:gd name="connsiteY0" fmla="*/ 389269 h 1263317"/>
              <a:gd name="connsiteX1" fmla="*/ 1412691 w 2643061"/>
              <a:gd name="connsiteY1" fmla="*/ 0 h 1263317"/>
              <a:gd name="connsiteX2" fmla="*/ 2643061 w 2643061"/>
              <a:gd name="connsiteY2" fmla="*/ 80150 h 1263317"/>
              <a:gd name="connsiteX3" fmla="*/ 2627142 w 2643061"/>
              <a:gd name="connsiteY3" fmla="*/ 1226853 h 1263317"/>
              <a:gd name="connsiteX4" fmla="*/ 1489694 w 2643061"/>
              <a:gd name="connsiteY4" fmla="*/ 1263317 h 1263317"/>
              <a:gd name="connsiteX5" fmla="*/ 28876 w 2643061"/>
              <a:gd name="connsiteY5" fmla="*/ 809634 h 1263317"/>
              <a:gd name="connsiteX6" fmla="*/ 0 w 2643061"/>
              <a:gd name="connsiteY6" fmla="*/ 389269 h 1263317"/>
              <a:gd name="connsiteX0" fmla="*/ 0 w 2633436"/>
              <a:gd name="connsiteY0" fmla="*/ 389269 h 1263317"/>
              <a:gd name="connsiteX1" fmla="*/ 1412691 w 2633436"/>
              <a:gd name="connsiteY1" fmla="*/ 0 h 1263317"/>
              <a:gd name="connsiteX2" fmla="*/ 2633436 w 2633436"/>
              <a:gd name="connsiteY2" fmla="*/ 60900 h 1263317"/>
              <a:gd name="connsiteX3" fmla="*/ 2627142 w 2633436"/>
              <a:gd name="connsiteY3" fmla="*/ 1226853 h 1263317"/>
              <a:gd name="connsiteX4" fmla="*/ 1489694 w 2633436"/>
              <a:gd name="connsiteY4" fmla="*/ 1263317 h 1263317"/>
              <a:gd name="connsiteX5" fmla="*/ 28876 w 2633436"/>
              <a:gd name="connsiteY5" fmla="*/ 809634 h 1263317"/>
              <a:gd name="connsiteX6" fmla="*/ 0 w 2633436"/>
              <a:gd name="connsiteY6" fmla="*/ 389269 h 1263317"/>
              <a:gd name="connsiteX0" fmla="*/ 0 w 2637141"/>
              <a:gd name="connsiteY0" fmla="*/ 389269 h 1263317"/>
              <a:gd name="connsiteX1" fmla="*/ 1412691 w 2637141"/>
              <a:gd name="connsiteY1" fmla="*/ 0 h 1263317"/>
              <a:gd name="connsiteX2" fmla="*/ 2633436 w 2637141"/>
              <a:gd name="connsiteY2" fmla="*/ 60900 h 1263317"/>
              <a:gd name="connsiteX3" fmla="*/ 2636768 w 2637141"/>
              <a:gd name="connsiteY3" fmla="*/ 466457 h 1263317"/>
              <a:gd name="connsiteX4" fmla="*/ 1489694 w 2637141"/>
              <a:gd name="connsiteY4" fmla="*/ 1263317 h 1263317"/>
              <a:gd name="connsiteX5" fmla="*/ 28876 w 2637141"/>
              <a:gd name="connsiteY5" fmla="*/ 809634 h 1263317"/>
              <a:gd name="connsiteX6" fmla="*/ 0 w 2637141"/>
              <a:gd name="connsiteY6" fmla="*/ 389269 h 1263317"/>
              <a:gd name="connsiteX0" fmla="*/ 0 w 2637141"/>
              <a:gd name="connsiteY0" fmla="*/ 389269 h 809634"/>
              <a:gd name="connsiteX1" fmla="*/ 1412691 w 2637141"/>
              <a:gd name="connsiteY1" fmla="*/ 0 h 809634"/>
              <a:gd name="connsiteX2" fmla="*/ 2633436 w 2637141"/>
              <a:gd name="connsiteY2" fmla="*/ 60900 h 809634"/>
              <a:gd name="connsiteX3" fmla="*/ 2636768 w 2637141"/>
              <a:gd name="connsiteY3" fmla="*/ 466457 h 809634"/>
              <a:gd name="connsiteX4" fmla="*/ 1422317 w 2637141"/>
              <a:gd name="connsiteY4" fmla="*/ 541422 h 809634"/>
              <a:gd name="connsiteX5" fmla="*/ 28876 w 2637141"/>
              <a:gd name="connsiteY5" fmla="*/ 809634 h 809634"/>
              <a:gd name="connsiteX6" fmla="*/ 0 w 2637141"/>
              <a:gd name="connsiteY6" fmla="*/ 389269 h 809634"/>
              <a:gd name="connsiteX0" fmla="*/ 0 w 2637141"/>
              <a:gd name="connsiteY0" fmla="*/ 389269 h 809634"/>
              <a:gd name="connsiteX1" fmla="*/ 1412691 w 2637141"/>
              <a:gd name="connsiteY1" fmla="*/ 0 h 809634"/>
              <a:gd name="connsiteX2" fmla="*/ 2633436 w 2637141"/>
              <a:gd name="connsiteY2" fmla="*/ 60900 h 809634"/>
              <a:gd name="connsiteX3" fmla="*/ 2636768 w 2637141"/>
              <a:gd name="connsiteY3" fmla="*/ 466457 h 809634"/>
              <a:gd name="connsiteX4" fmla="*/ 1412691 w 2637141"/>
              <a:gd name="connsiteY4" fmla="*/ 714676 h 809634"/>
              <a:gd name="connsiteX5" fmla="*/ 28876 w 2637141"/>
              <a:gd name="connsiteY5" fmla="*/ 809634 h 809634"/>
              <a:gd name="connsiteX6" fmla="*/ 0 w 2637141"/>
              <a:gd name="connsiteY6" fmla="*/ 389269 h 809634"/>
              <a:gd name="connsiteX0" fmla="*/ 0 w 2646571"/>
              <a:gd name="connsiteY0" fmla="*/ 389269 h 809634"/>
              <a:gd name="connsiteX1" fmla="*/ 1412691 w 2646571"/>
              <a:gd name="connsiteY1" fmla="*/ 0 h 809634"/>
              <a:gd name="connsiteX2" fmla="*/ 2633436 w 2646571"/>
              <a:gd name="connsiteY2" fmla="*/ 60900 h 809634"/>
              <a:gd name="connsiteX3" fmla="*/ 2646393 w 2646571"/>
              <a:gd name="connsiteY3" fmla="*/ 668588 h 809634"/>
              <a:gd name="connsiteX4" fmla="*/ 1412691 w 2646571"/>
              <a:gd name="connsiteY4" fmla="*/ 714676 h 809634"/>
              <a:gd name="connsiteX5" fmla="*/ 28876 w 2646571"/>
              <a:gd name="connsiteY5" fmla="*/ 809634 h 809634"/>
              <a:gd name="connsiteX6" fmla="*/ 0 w 2646571"/>
              <a:gd name="connsiteY6" fmla="*/ 389269 h 809634"/>
              <a:gd name="connsiteX0" fmla="*/ 0 w 2646766"/>
              <a:gd name="connsiteY0" fmla="*/ 389269 h 809634"/>
              <a:gd name="connsiteX1" fmla="*/ 1412691 w 2646766"/>
              <a:gd name="connsiteY1" fmla="*/ 0 h 809634"/>
              <a:gd name="connsiteX2" fmla="*/ 2643061 w 2646766"/>
              <a:gd name="connsiteY2" fmla="*/ 224529 h 809634"/>
              <a:gd name="connsiteX3" fmla="*/ 2646393 w 2646766"/>
              <a:gd name="connsiteY3" fmla="*/ 668588 h 809634"/>
              <a:gd name="connsiteX4" fmla="*/ 1412691 w 2646766"/>
              <a:gd name="connsiteY4" fmla="*/ 714676 h 809634"/>
              <a:gd name="connsiteX5" fmla="*/ 28876 w 2646766"/>
              <a:gd name="connsiteY5" fmla="*/ 809634 h 809634"/>
              <a:gd name="connsiteX6" fmla="*/ 0 w 2646766"/>
              <a:gd name="connsiteY6" fmla="*/ 389269 h 809634"/>
              <a:gd name="connsiteX0" fmla="*/ 0 w 2646766"/>
              <a:gd name="connsiteY0" fmla="*/ 225640 h 646005"/>
              <a:gd name="connsiteX1" fmla="*/ 1412691 w 2646766"/>
              <a:gd name="connsiteY1" fmla="*/ 0 h 646005"/>
              <a:gd name="connsiteX2" fmla="*/ 2643061 w 2646766"/>
              <a:gd name="connsiteY2" fmla="*/ 60900 h 646005"/>
              <a:gd name="connsiteX3" fmla="*/ 2646393 w 2646766"/>
              <a:gd name="connsiteY3" fmla="*/ 504959 h 646005"/>
              <a:gd name="connsiteX4" fmla="*/ 1412691 w 2646766"/>
              <a:gd name="connsiteY4" fmla="*/ 551047 h 646005"/>
              <a:gd name="connsiteX5" fmla="*/ 28876 w 2646766"/>
              <a:gd name="connsiteY5" fmla="*/ 646005 h 646005"/>
              <a:gd name="connsiteX6" fmla="*/ 0 w 2646766"/>
              <a:gd name="connsiteY6" fmla="*/ 225640 h 646005"/>
              <a:gd name="connsiteX0" fmla="*/ 0 w 2646766"/>
              <a:gd name="connsiteY0" fmla="*/ 307834 h 646005"/>
              <a:gd name="connsiteX1" fmla="*/ 1412691 w 2646766"/>
              <a:gd name="connsiteY1" fmla="*/ 0 h 646005"/>
              <a:gd name="connsiteX2" fmla="*/ 2643061 w 2646766"/>
              <a:gd name="connsiteY2" fmla="*/ 60900 h 646005"/>
              <a:gd name="connsiteX3" fmla="*/ 2646393 w 2646766"/>
              <a:gd name="connsiteY3" fmla="*/ 504959 h 646005"/>
              <a:gd name="connsiteX4" fmla="*/ 1412691 w 2646766"/>
              <a:gd name="connsiteY4" fmla="*/ 551047 h 646005"/>
              <a:gd name="connsiteX5" fmla="*/ 28876 w 2646766"/>
              <a:gd name="connsiteY5" fmla="*/ 646005 h 646005"/>
              <a:gd name="connsiteX6" fmla="*/ 0 w 2646766"/>
              <a:gd name="connsiteY6" fmla="*/ 307834 h 646005"/>
              <a:gd name="connsiteX0" fmla="*/ 0 w 2858818"/>
              <a:gd name="connsiteY0" fmla="*/ 307834 h 646005"/>
              <a:gd name="connsiteX1" fmla="*/ 1412691 w 2858818"/>
              <a:gd name="connsiteY1" fmla="*/ 0 h 646005"/>
              <a:gd name="connsiteX2" fmla="*/ 2858818 w 2858818"/>
              <a:gd name="connsiteY2" fmla="*/ 9529 h 646005"/>
              <a:gd name="connsiteX3" fmla="*/ 2646393 w 2858818"/>
              <a:gd name="connsiteY3" fmla="*/ 504959 h 646005"/>
              <a:gd name="connsiteX4" fmla="*/ 1412691 w 2858818"/>
              <a:gd name="connsiteY4" fmla="*/ 551047 h 646005"/>
              <a:gd name="connsiteX5" fmla="*/ 28876 w 2858818"/>
              <a:gd name="connsiteY5" fmla="*/ 646005 h 646005"/>
              <a:gd name="connsiteX6" fmla="*/ 0 w 2858818"/>
              <a:gd name="connsiteY6" fmla="*/ 307834 h 646005"/>
              <a:gd name="connsiteX0" fmla="*/ 0 w 2872597"/>
              <a:gd name="connsiteY0" fmla="*/ 307834 h 646005"/>
              <a:gd name="connsiteX1" fmla="*/ 1412691 w 2872597"/>
              <a:gd name="connsiteY1" fmla="*/ 0 h 646005"/>
              <a:gd name="connsiteX2" fmla="*/ 2858818 w 2872597"/>
              <a:gd name="connsiteY2" fmla="*/ 9529 h 646005"/>
              <a:gd name="connsiteX3" fmla="*/ 2872425 w 2872597"/>
              <a:gd name="connsiteY3" fmla="*/ 381670 h 646005"/>
              <a:gd name="connsiteX4" fmla="*/ 1412691 w 2872597"/>
              <a:gd name="connsiteY4" fmla="*/ 551047 h 646005"/>
              <a:gd name="connsiteX5" fmla="*/ 28876 w 2872597"/>
              <a:gd name="connsiteY5" fmla="*/ 646005 h 646005"/>
              <a:gd name="connsiteX6" fmla="*/ 0 w 2872597"/>
              <a:gd name="connsiteY6" fmla="*/ 307834 h 6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2597" h="646005">
                <a:moveTo>
                  <a:pt x="0" y="307834"/>
                </a:moveTo>
                <a:lnTo>
                  <a:pt x="1412691" y="0"/>
                </a:lnTo>
                <a:lnTo>
                  <a:pt x="2858818" y="9529"/>
                </a:lnTo>
                <a:cubicBezTo>
                  <a:pt x="2856720" y="411014"/>
                  <a:pt x="2874523" y="-19815"/>
                  <a:pt x="2872425" y="381670"/>
                </a:cubicBezTo>
                <a:lnTo>
                  <a:pt x="1412691" y="551047"/>
                </a:lnTo>
                <a:lnTo>
                  <a:pt x="28876" y="646005"/>
                </a:lnTo>
                <a:lnTo>
                  <a:pt x="0" y="307834"/>
                </a:lnTo>
                <a:close/>
              </a:path>
            </a:pathLst>
          </a:custGeom>
          <a:solidFill>
            <a:srgbClr val="DCFF9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369522" y="6218875"/>
            <a:ext cx="2852851" cy="544762"/>
          </a:xfrm>
          <a:custGeom>
            <a:avLst/>
            <a:gdLst>
              <a:gd name="connsiteX0" fmla="*/ 0 w 4308231"/>
              <a:gd name="connsiteY0" fmla="*/ 175847 h 1617785"/>
              <a:gd name="connsiteX1" fmla="*/ 1547446 w 4308231"/>
              <a:gd name="connsiteY1" fmla="*/ 17585 h 1617785"/>
              <a:gd name="connsiteX2" fmla="*/ 2620108 w 4308231"/>
              <a:gd name="connsiteY2" fmla="*/ 0 h 1617785"/>
              <a:gd name="connsiteX3" fmla="*/ 4308231 w 4308231"/>
              <a:gd name="connsiteY3" fmla="*/ 492370 h 1617785"/>
              <a:gd name="connsiteX4" fmla="*/ 4273062 w 4308231"/>
              <a:gd name="connsiteY4" fmla="*/ 1494693 h 1617785"/>
              <a:gd name="connsiteX5" fmla="*/ 2620108 w 4308231"/>
              <a:gd name="connsiteY5" fmla="*/ 1617785 h 1617785"/>
              <a:gd name="connsiteX6" fmla="*/ 1547446 w 4308231"/>
              <a:gd name="connsiteY6" fmla="*/ 1617785 h 1617785"/>
              <a:gd name="connsiteX7" fmla="*/ 0 w 4308231"/>
              <a:gd name="connsiteY7" fmla="*/ 1529862 h 1617785"/>
              <a:gd name="connsiteX8" fmla="*/ 0 w 4308231"/>
              <a:gd name="connsiteY8" fmla="*/ 175847 h 1617785"/>
              <a:gd name="connsiteX0" fmla="*/ 0 w 4308231"/>
              <a:gd name="connsiteY0" fmla="*/ 158262 h 1600200"/>
              <a:gd name="connsiteX1" fmla="*/ 1547446 w 4308231"/>
              <a:gd name="connsiteY1" fmla="*/ 0 h 1600200"/>
              <a:gd name="connsiteX2" fmla="*/ 4308231 w 4308231"/>
              <a:gd name="connsiteY2" fmla="*/ 474785 h 1600200"/>
              <a:gd name="connsiteX3" fmla="*/ 4273062 w 4308231"/>
              <a:gd name="connsiteY3" fmla="*/ 1477108 h 1600200"/>
              <a:gd name="connsiteX4" fmla="*/ 2620108 w 4308231"/>
              <a:gd name="connsiteY4" fmla="*/ 1600200 h 1600200"/>
              <a:gd name="connsiteX5" fmla="*/ 1547446 w 4308231"/>
              <a:gd name="connsiteY5" fmla="*/ 1600200 h 1600200"/>
              <a:gd name="connsiteX6" fmla="*/ 0 w 4308231"/>
              <a:gd name="connsiteY6" fmla="*/ 1512277 h 1600200"/>
              <a:gd name="connsiteX7" fmla="*/ 0 w 4308231"/>
              <a:gd name="connsiteY7" fmla="*/ 158262 h 1600200"/>
              <a:gd name="connsiteX0" fmla="*/ 0 w 4308231"/>
              <a:gd name="connsiteY0" fmla="*/ 158262 h 1600200"/>
              <a:gd name="connsiteX1" fmla="*/ 1547446 w 4308231"/>
              <a:gd name="connsiteY1" fmla="*/ 0 h 1600200"/>
              <a:gd name="connsiteX2" fmla="*/ 4308231 w 4308231"/>
              <a:gd name="connsiteY2" fmla="*/ 474785 h 1600200"/>
              <a:gd name="connsiteX3" fmla="*/ 4273062 w 4308231"/>
              <a:gd name="connsiteY3" fmla="*/ 1477108 h 1600200"/>
              <a:gd name="connsiteX4" fmla="*/ 1547446 w 4308231"/>
              <a:gd name="connsiteY4" fmla="*/ 1600200 h 1600200"/>
              <a:gd name="connsiteX5" fmla="*/ 0 w 4308231"/>
              <a:gd name="connsiteY5" fmla="*/ 1512277 h 1600200"/>
              <a:gd name="connsiteX6" fmla="*/ 0 w 4308231"/>
              <a:gd name="connsiteY6" fmla="*/ 158262 h 1600200"/>
              <a:gd name="connsiteX0" fmla="*/ 0 w 4308231"/>
              <a:gd name="connsiteY0" fmla="*/ 0 h 1441938"/>
              <a:gd name="connsiteX1" fmla="*/ 1480069 w 4308231"/>
              <a:gd name="connsiteY1" fmla="*/ 294125 h 1441938"/>
              <a:gd name="connsiteX2" fmla="*/ 4308231 w 4308231"/>
              <a:gd name="connsiteY2" fmla="*/ 316523 h 1441938"/>
              <a:gd name="connsiteX3" fmla="*/ 4273062 w 4308231"/>
              <a:gd name="connsiteY3" fmla="*/ 1318846 h 1441938"/>
              <a:gd name="connsiteX4" fmla="*/ 1547446 w 4308231"/>
              <a:gd name="connsiteY4" fmla="*/ 1441938 h 1441938"/>
              <a:gd name="connsiteX5" fmla="*/ 0 w 4308231"/>
              <a:gd name="connsiteY5" fmla="*/ 1354015 h 1441938"/>
              <a:gd name="connsiteX6" fmla="*/ 0 w 4308231"/>
              <a:gd name="connsiteY6" fmla="*/ 0 h 1441938"/>
              <a:gd name="connsiteX0" fmla="*/ 0 w 4308231"/>
              <a:gd name="connsiteY0" fmla="*/ 0 h 1441938"/>
              <a:gd name="connsiteX1" fmla="*/ 1480069 w 4308231"/>
              <a:gd name="connsiteY1" fmla="*/ 294125 h 1441938"/>
              <a:gd name="connsiteX2" fmla="*/ 4308231 w 4308231"/>
              <a:gd name="connsiteY2" fmla="*/ 316523 h 1441938"/>
              <a:gd name="connsiteX3" fmla="*/ 4273062 w 4308231"/>
              <a:gd name="connsiteY3" fmla="*/ 1318846 h 1441938"/>
              <a:gd name="connsiteX4" fmla="*/ 1547446 w 4308231"/>
              <a:gd name="connsiteY4" fmla="*/ 1441938 h 1441938"/>
              <a:gd name="connsiteX5" fmla="*/ 0 w 4308231"/>
              <a:gd name="connsiteY5" fmla="*/ 1228886 h 1441938"/>
              <a:gd name="connsiteX6" fmla="*/ 0 w 4308231"/>
              <a:gd name="connsiteY6" fmla="*/ 0 h 1441938"/>
              <a:gd name="connsiteX0" fmla="*/ 0 w 4308231"/>
              <a:gd name="connsiteY0" fmla="*/ 0 h 1913576"/>
              <a:gd name="connsiteX1" fmla="*/ 1480069 w 4308231"/>
              <a:gd name="connsiteY1" fmla="*/ 294125 h 1913576"/>
              <a:gd name="connsiteX2" fmla="*/ 4308231 w 4308231"/>
              <a:gd name="connsiteY2" fmla="*/ 316523 h 1913576"/>
              <a:gd name="connsiteX3" fmla="*/ 4273062 w 4308231"/>
              <a:gd name="connsiteY3" fmla="*/ 1318846 h 1913576"/>
              <a:gd name="connsiteX4" fmla="*/ 1480069 w 4308231"/>
              <a:gd name="connsiteY4" fmla="*/ 1913576 h 1913576"/>
              <a:gd name="connsiteX5" fmla="*/ 0 w 4308231"/>
              <a:gd name="connsiteY5" fmla="*/ 1228886 h 1913576"/>
              <a:gd name="connsiteX6" fmla="*/ 0 w 4308231"/>
              <a:gd name="connsiteY6" fmla="*/ 0 h 1913576"/>
              <a:gd name="connsiteX0" fmla="*/ 0 w 4273062"/>
              <a:gd name="connsiteY0" fmla="*/ 0 h 1913576"/>
              <a:gd name="connsiteX1" fmla="*/ 1480069 w 4273062"/>
              <a:gd name="connsiteY1" fmla="*/ 294125 h 1913576"/>
              <a:gd name="connsiteX2" fmla="*/ 2652686 w 4273062"/>
              <a:gd name="connsiteY2" fmla="*/ 682283 h 1913576"/>
              <a:gd name="connsiteX3" fmla="*/ 4273062 w 4273062"/>
              <a:gd name="connsiteY3" fmla="*/ 1318846 h 1913576"/>
              <a:gd name="connsiteX4" fmla="*/ 1480069 w 4273062"/>
              <a:gd name="connsiteY4" fmla="*/ 1913576 h 1913576"/>
              <a:gd name="connsiteX5" fmla="*/ 0 w 4273062"/>
              <a:gd name="connsiteY5" fmla="*/ 1228886 h 1913576"/>
              <a:gd name="connsiteX6" fmla="*/ 0 w 4273062"/>
              <a:gd name="connsiteY6" fmla="*/ 0 h 1913576"/>
              <a:gd name="connsiteX0" fmla="*/ 0 w 2652686"/>
              <a:gd name="connsiteY0" fmla="*/ 0 h 1913576"/>
              <a:gd name="connsiteX1" fmla="*/ 1480069 w 2652686"/>
              <a:gd name="connsiteY1" fmla="*/ 294125 h 1913576"/>
              <a:gd name="connsiteX2" fmla="*/ 2652686 w 2652686"/>
              <a:gd name="connsiteY2" fmla="*/ 682283 h 1913576"/>
              <a:gd name="connsiteX3" fmla="*/ 2617517 w 2652686"/>
              <a:gd name="connsiteY3" fmla="*/ 1877112 h 1913576"/>
              <a:gd name="connsiteX4" fmla="*/ 1480069 w 2652686"/>
              <a:gd name="connsiteY4" fmla="*/ 1913576 h 1913576"/>
              <a:gd name="connsiteX5" fmla="*/ 0 w 2652686"/>
              <a:gd name="connsiteY5" fmla="*/ 1228886 h 1913576"/>
              <a:gd name="connsiteX6" fmla="*/ 0 w 2652686"/>
              <a:gd name="connsiteY6" fmla="*/ 0 h 1913576"/>
              <a:gd name="connsiteX0" fmla="*/ 0 w 2623810"/>
              <a:gd name="connsiteY0" fmla="*/ 0 h 1913576"/>
              <a:gd name="connsiteX1" fmla="*/ 1480069 w 2623810"/>
              <a:gd name="connsiteY1" fmla="*/ 294125 h 1913576"/>
              <a:gd name="connsiteX2" fmla="*/ 2623810 w 2623810"/>
              <a:gd name="connsiteY2" fmla="*/ 672658 h 1913576"/>
              <a:gd name="connsiteX3" fmla="*/ 2617517 w 2623810"/>
              <a:gd name="connsiteY3" fmla="*/ 1877112 h 1913576"/>
              <a:gd name="connsiteX4" fmla="*/ 1480069 w 2623810"/>
              <a:gd name="connsiteY4" fmla="*/ 1913576 h 1913576"/>
              <a:gd name="connsiteX5" fmla="*/ 0 w 2623810"/>
              <a:gd name="connsiteY5" fmla="*/ 1228886 h 1913576"/>
              <a:gd name="connsiteX6" fmla="*/ 0 w 2623810"/>
              <a:gd name="connsiteY6" fmla="*/ 0 h 1913576"/>
              <a:gd name="connsiteX0" fmla="*/ 0 w 2623810"/>
              <a:gd name="connsiteY0" fmla="*/ 0 h 1913576"/>
              <a:gd name="connsiteX1" fmla="*/ 1480069 w 2623810"/>
              <a:gd name="connsiteY1" fmla="*/ 294125 h 1913576"/>
              <a:gd name="connsiteX2" fmla="*/ 2623810 w 2623810"/>
              <a:gd name="connsiteY2" fmla="*/ 672658 h 1913576"/>
              <a:gd name="connsiteX3" fmla="*/ 2617517 w 2623810"/>
              <a:gd name="connsiteY3" fmla="*/ 1877112 h 1913576"/>
              <a:gd name="connsiteX4" fmla="*/ 1480069 w 2623810"/>
              <a:gd name="connsiteY4" fmla="*/ 1913576 h 1913576"/>
              <a:gd name="connsiteX5" fmla="*/ 19251 w 2623810"/>
              <a:gd name="connsiteY5" fmla="*/ 1459893 h 1913576"/>
              <a:gd name="connsiteX6" fmla="*/ 0 w 2623810"/>
              <a:gd name="connsiteY6" fmla="*/ 0 h 1913576"/>
              <a:gd name="connsiteX0" fmla="*/ 0 w 2633435"/>
              <a:gd name="connsiteY0" fmla="*/ 745403 h 1619451"/>
              <a:gd name="connsiteX1" fmla="*/ 1489694 w 2633435"/>
              <a:gd name="connsiteY1" fmla="*/ 0 h 1619451"/>
              <a:gd name="connsiteX2" fmla="*/ 2633435 w 2633435"/>
              <a:gd name="connsiteY2" fmla="*/ 378533 h 1619451"/>
              <a:gd name="connsiteX3" fmla="*/ 2627142 w 2633435"/>
              <a:gd name="connsiteY3" fmla="*/ 1582987 h 1619451"/>
              <a:gd name="connsiteX4" fmla="*/ 1489694 w 2633435"/>
              <a:gd name="connsiteY4" fmla="*/ 1619451 h 1619451"/>
              <a:gd name="connsiteX5" fmla="*/ 28876 w 2633435"/>
              <a:gd name="connsiteY5" fmla="*/ 1165768 h 1619451"/>
              <a:gd name="connsiteX6" fmla="*/ 0 w 2633435"/>
              <a:gd name="connsiteY6" fmla="*/ 745403 h 1619451"/>
              <a:gd name="connsiteX0" fmla="*/ 0 w 2633435"/>
              <a:gd name="connsiteY0" fmla="*/ 389269 h 1263317"/>
              <a:gd name="connsiteX1" fmla="*/ 1412691 w 2633435"/>
              <a:gd name="connsiteY1" fmla="*/ 0 h 1263317"/>
              <a:gd name="connsiteX2" fmla="*/ 2633435 w 2633435"/>
              <a:gd name="connsiteY2" fmla="*/ 22399 h 1263317"/>
              <a:gd name="connsiteX3" fmla="*/ 2627142 w 2633435"/>
              <a:gd name="connsiteY3" fmla="*/ 1226853 h 1263317"/>
              <a:gd name="connsiteX4" fmla="*/ 1489694 w 2633435"/>
              <a:gd name="connsiteY4" fmla="*/ 1263317 h 1263317"/>
              <a:gd name="connsiteX5" fmla="*/ 28876 w 2633435"/>
              <a:gd name="connsiteY5" fmla="*/ 809634 h 1263317"/>
              <a:gd name="connsiteX6" fmla="*/ 0 w 2633435"/>
              <a:gd name="connsiteY6" fmla="*/ 389269 h 1263317"/>
              <a:gd name="connsiteX0" fmla="*/ 0 w 2662311"/>
              <a:gd name="connsiteY0" fmla="*/ 389269 h 1263317"/>
              <a:gd name="connsiteX1" fmla="*/ 1412691 w 2662311"/>
              <a:gd name="connsiteY1" fmla="*/ 0 h 1263317"/>
              <a:gd name="connsiteX2" fmla="*/ 2662311 w 2662311"/>
              <a:gd name="connsiteY2" fmla="*/ 80150 h 1263317"/>
              <a:gd name="connsiteX3" fmla="*/ 2627142 w 2662311"/>
              <a:gd name="connsiteY3" fmla="*/ 1226853 h 1263317"/>
              <a:gd name="connsiteX4" fmla="*/ 1489694 w 2662311"/>
              <a:gd name="connsiteY4" fmla="*/ 1263317 h 1263317"/>
              <a:gd name="connsiteX5" fmla="*/ 28876 w 2662311"/>
              <a:gd name="connsiteY5" fmla="*/ 809634 h 1263317"/>
              <a:gd name="connsiteX6" fmla="*/ 0 w 2662311"/>
              <a:gd name="connsiteY6" fmla="*/ 389269 h 1263317"/>
              <a:gd name="connsiteX0" fmla="*/ 0 w 2643061"/>
              <a:gd name="connsiteY0" fmla="*/ 389269 h 1263317"/>
              <a:gd name="connsiteX1" fmla="*/ 1412691 w 2643061"/>
              <a:gd name="connsiteY1" fmla="*/ 0 h 1263317"/>
              <a:gd name="connsiteX2" fmla="*/ 2643061 w 2643061"/>
              <a:gd name="connsiteY2" fmla="*/ 80150 h 1263317"/>
              <a:gd name="connsiteX3" fmla="*/ 2627142 w 2643061"/>
              <a:gd name="connsiteY3" fmla="*/ 1226853 h 1263317"/>
              <a:gd name="connsiteX4" fmla="*/ 1489694 w 2643061"/>
              <a:gd name="connsiteY4" fmla="*/ 1263317 h 1263317"/>
              <a:gd name="connsiteX5" fmla="*/ 28876 w 2643061"/>
              <a:gd name="connsiteY5" fmla="*/ 809634 h 1263317"/>
              <a:gd name="connsiteX6" fmla="*/ 0 w 2643061"/>
              <a:gd name="connsiteY6" fmla="*/ 389269 h 1263317"/>
              <a:gd name="connsiteX0" fmla="*/ 0 w 2633436"/>
              <a:gd name="connsiteY0" fmla="*/ 389269 h 1263317"/>
              <a:gd name="connsiteX1" fmla="*/ 1412691 w 2633436"/>
              <a:gd name="connsiteY1" fmla="*/ 0 h 1263317"/>
              <a:gd name="connsiteX2" fmla="*/ 2633436 w 2633436"/>
              <a:gd name="connsiteY2" fmla="*/ 60900 h 1263317"/>
              <a:gd name="connsiteX3" fmla="*/ 2627142 w 2633436"/>
              <a:gd name="connsiteY3" fmla="*/ 1226853 h 1263317"/>
              <a:gd name="connsiteX4" fmla="*/ 1489694 w 2633436"/>
              <a:gd name="connsiteY4" fmla="*/ 1263317 h 1263317"/>
              <a:gd name="connsiteX5" fmla="*/ 28876 w 2633436"/>
              <a:gd name="connsiteY5" fmla="*/ 809634 h 1263317"/>
              <a:gd name="connsiteX6" fmla="*/ 0 w 2633436"/>
              <a:gd name="connsiteY6" fmla="*/ 389269 h 1263317"/>
              <a:gd name="connsiteX0" fmla="*/ 0 w 2637141"/>
              <a:gd name="connsiteY0" fmla="*/ 389269 h 1263317"/>
              <a:gd name="connsiteX1" fmla="*/ 1412691 w 2637141"/>
              <a:gd name="connsiteY1" fmla="*/ 0 h 1263317"/>
              <a:gd name="connsiteX2" fmla="*/ 2633436 w 2637141"/>
              <a:gd name="connsiteY2" fmla="*/ 60900 h 1263317"/>
              <a:gd name="connsiteX3" fmla="*/ 2636768 w 2637141"/>
              <a:gd name="connsiteY3" fmla="*/ 466457 h 1263317"/>
              <a:gd name="connsiteX4" fmla="*/ 1489694 w 2637141"/>
              <a:gd name="connsiteY4" fmla="*/ 1263317 h 1263317"/>
              <a:gd name="connsiteX5" fmla="*/ 28876 w 2637141"/>
              <a:gd name="connsiteY5" fmla="*/ 809634 h 1263317"/>
              <a:gd name="connsiteX6" fmla="*/ 0 w 2637141"/>
              <a:gd name="connsiteY6" fmla="*/ 389269 h 1263317"/>
              <a:gd name="connsiteX0" fmla="*/ 0 w 2637141"/>
              <a:gd name="connsiteY0" fmla="*/ 389269 h 809634"/>
              <a:gd name="connsiteX1" fmla="*/ 1412691 w 2637141"/>
              <a:gd name="connsiteY1" fmla="*/ 0 h 809634"/>
              <a:gd name="connsiteX2" fmla="*/ 2633436 w 2637141"/>
              <a:gd name="connsiteY2" fmla="*/ 60900 h 809634"/>
              <a:gd name="connsiteX3" fmla="*/ 2636768 w 2637141"/>
              <a:gd name="connsiteY3" fmla="*/ 466457 h 809634"/>
              <a:gd name="connsiteX4" fmla="*/ 1422317 w 2637141"/>
              <a:gd name="connsiteY4" fmla="*/ 541422 h 809634"/>
              <a:gd name="connsiteX5" fmla="*/ 28876 w 2637141"/>
              <a:gd name="connsiteY5" fmla="*/ 809634 h 809634"/>
              <a:gd name="connsiteX6" fmla="*/ 0 w 2637141"/>
              <a:gd name="connsiteY6" fmla="*/ 389269 h 809634"/>
              <a:gd name="connsiteX0" fmla="*/ 0 w 2637141"/>
              <a:gd name="connsiteY0" fmla="*/ 389269 h 809634"/>
              <a:gd name="connsiteX1" fmla="*/ 1412691 w 2637141"/>
              <a:gd name="connsiteY1" fmla="*/ 0 h 809634"/>
              <a:gd name="connsiteX2" fmla="*/ 2633436 w 2637141"/>
              <a:gd name="connsiteY2" fmla="*/ 60900 h 809634"/>
              <a:gd name="connsiteX3" fmla="*/ 2636768 w 2637141"/>
              <a:gd name="connsiteY3" fmla="*/ 466457 h 809634"/>
              <a:gd name="connsiteX4" fmla="*/ 1412691 w 2637141"/>
              <a:gd name="connsiteY4" fmla="*/ 714676 h 809634"/>
              <a:gd name="connsiteX5" fmla="*/ 28876 w 2637141"/>
              <a:gd name="connsiteY5" fmla="*/ 809634 h 809634"/>
              <a:gd name="connsiteX6" fmla="*/ 0 w 2637141"/>
              <a:gd name="connsiteY6" fmla="*/ 389269 h 809634"/>
              <a:gd name="connsiteX0" fmla="*/ 0 w 2646571"/>
              <a:gd name="connsiteY0" fmla="*/ 389269 h 809634"/>
              <a:gd name="connsiteX1" fmla="*/ 1412691 w 2646571"/>
              <a:gd name="connsiteY1" fmla="*/ 0 h 809634"/>
              <a:gd name="connsiteX2" fmla="*/ 2633436 w 2646571"/>
              <a:gd name="connsiteY2" fmla="*/ 60900 h 809634"/>
              <a:gd name="connsiteX3" fmla="*/ 2646393 w 2646571"/>
              <a:gd name="connsiteY3" fmla="*/ 668588 h 809634"/>
              <a:gd name="connsiteX4" fmla="*/ 1412691 w 2646571"/>
              <a:gd name="connsiteY4" fmla="*/ 714676 h 809634"/>
              <a:gd name="connsiteX5" fmla="*/ 28876 w 2646571"/>
              <a:gd name="connsiteY5" fmla="*/ 809634 h 809634"/>
              <a:gd name="connsiteX6" fmla="*/ 0 w 2646571"/>
              <a:gd name="connsiteY6" fmla="*/ 389269 h 809634"/>
              <a:gd name="connsiteX0" fmla="*/ 0 w 2646766"/>
              <a:gd name="connsiteY0" fmla="*/ 389269 h 809634"/>
              <a:gd name="connsiteX1" fmla="*/ 1412691 w 2646766"/>
              <a:gd name="connsiteY1" fmla="*/ 0 h 809634"/>
              <a:gd name="connsiteX2" fmla="*/ 2643061 w 2646766"/>
              <a:gd name="connsiteY2" fmla="*/ 224529 h 809634"/>
              <a:gd name="connsiteX3" fmla="*/ 2646393 w 2646766"/>
              <a:gd name="connsiteY3" fmla="*/ 668588 h 809634"/>
              <a:gd name="connsiteX4" fmla="*/ 1412691 w 2646766"/>
              <a:gd name="connsiteY4" fmla="*/ 714676 h 809634"/>
              <a:gd name="connsiteX5" fmla="*/ 28876 w 2646766"/>
              <a:gd name="connsiteY5" fmla="*/ 809634 h 809634"/>
              <a:gd name="connsiteX6" fmla="*/ 0 w 2646766"/>
              <a:gd name="connsiteY6" fmla="*/ 389269 h 809634"/>
              <a:gd name="connsiteX0" fmla="*/ 0 w 2646766"/>
              <a:gd name="connsiteY0" fmla="*/ 225640 h 646005"/>
              <a:gd name="connsiteX1" fmla="*/ 1412691 w 2646766"/>
              <a:gd name="connsiteY1" fmla="*/ 0 h 646005"/>
              <a:gd name="connsiteX2" fmla="*/ 2643061 w 2646766"/>
              <a:gd name="connsiteY2" fmla="*/ 60900 h 646005"/>
              <a:gd name="connsiteX3" fmla="*/ 2646393 w 2646766"/>
              <a:gd name="connsiteY3" fmla="*/ 504959 h 646005"/>
              <a:gd name="connsiteX4" fmla="*/ 1412691 w 2646766"/>
              <a:gd name="connsiteY4" fmla="*/ 551047 h 646005"/>
              <a:gd name="connsiteX5" fmla="*/ 28876 w 2646766"/>
              <a:gd name="connsiteY5" fmla="*/ 646005 h 646005"/>
              <a:gd name="connsiteX6" fmla="*/ 0 w 2646766"/>
              <a:gd name="connsiteY6" fmla="*/ 225640 h 646005"/>
              <a:gd name="connsiteX0" fmla="*/ 0 w 2646766"/>
              <a:gd name="connsiteY0" fmla="*/ 225640 h 617129"/>
              <a:gd name="connsiteX1" fmla="*/ 1412691 w 2646766"/>
              <a:gd name="connsiteY1" fmla="*/ 0 h 617129"/>
              <a:gd name="connsiteX2" fmla="*/ 2643061 w 2646766"/>
              <a:gd name="connsiteY2" fmla="*/ 60900 h 617129"/>
              <a:gd name="connsiteX3" fmla="*/ 2646393 w 2646766"/>
              <a:gd name="connsiteY3" fmla="*/ 504959 h 617129"/>
              <a:gd name="connsiteX4" fmla="*/ 1412691 w 2646766"/>
              <a:gd name="connsiteY4" fmla="*/ 551047 h 617129"/>
              <a:gd name="connsiteX5" fmla="*/ 9625 w 2646766"/>
              <a:gd name="connsiteY5" fmla="*/ 617129 h 617129"/>
              <a:gd name="connsiteX6" fmla="*/ 0 w 2646766"/>
              <a:gd name="connsiteY6" fmla="*/ 225640 h 617129"/>
              <a:gd name="connsiteX0" fmla="*/ 9626 w 2637141"/>
              <a:gd name="connsiteY0" fmla="*/ 187139 h 617129"/>
              <a:gd name="connsiteX1" fmla="*/ 1403066 w 2637141"/>
              <a:gd name="connsiteY1" fmla="*/ 0 h 617129"/>
              <a:gd name="connsiteX2" fmla="*/ 2633436 w 2637141"/>
              <a:gd name="connsiteY2" fmla="*/ 60900 h 617129"/>
              <a:gd name="connsiteX3" fmla="*/ 2636768 w 2637141"/>
              <a:gd name="connsiteY3" fmla="*/ 504959 h 617129"/>
              <a:gd name="connsiteX4" fmla="*/ 1403066 w 2637141"/>
              <a:gd name="connsiteY4" fmla="*/ 551047 h 617129"/>
              <a:gd name="connsiteX5" fmla="*/ 0 w 2637141"/>
              <a:gd name="connsiteY5" fmla="*/ 617129 h 617129"/>
              <a:gd name="connsiteX6" fmla="*/ 9626 w 2637141"/>
              <a:gd name="connsiteY6" fmla="*/ 187139 h 617129"/>
              <a:gd name="connsiteX0" fmla="*/ 9626 w 2637141"/>
              <a:gd name="connsiteY0" fmla="*/ 126239 h 556229"/>
              <a:gd name="connsiteX1" fmla="*/ 1422316 w 2637141"/>
              <a:gd name="connsiteY1" fmla="*/ 83479 h 556229"/>
              <a:gd name="connsiteX2" fmla="*/ 2633436 w 2637141"/>
              <a:gd name="connsiteY2" fmla="*/ 0 h 556229"/>
              <a:gd name="connsiteX3" fmla="*/ 2636768 w 2637141"/>
              <a:gd name="connsiteY3" fmla="*/ 444059 h 556229"/>
              <a:gd name="connsiteX4" fmla="*/ 1403066 w 2637141"/>
              <a:gd name="connsiteY4" fmla="*/ 490147 h 556229"/>
              <a:gd name="connsiteX5" fmla="*/ 0 w 2637141"/>
              <a:gd name="connsiteY5" fmla="*/ 556229 h 556229"/>
              <a:gd name="connsiteX6" fmla="*/ 9626 w 2637141"/>
              <a:gd name="connsiteY6" fmla="*/ 126239 h 556229"/>
              <a:gd name="connsiteX0" fmla="*/ 9626 w 2637141"/>
              <a:gd name="connsiteY0" fmla="*/ 126239 h 586400"/>
              <a:gd name="connsiteX1" fmla="*/ 1422316 w 2637141"/>
              <a:gd name="connsiteY1" fmla="*/ 83479 h 586400"/>
              <a:gd name="connsiteX2" fmla="*/ 2633436 w 2637141"/>
              <a:gd name="connsiteY2" fmla="*/ 0 h 586400"/>
              <a:gd name="connsiteX3" fmla="*/ 2636768 w 2637141"/>
              <a:gd name="connsiteY3" fmla="*/ 444059 h 586400"/>
              <a:gd name="connsiteX4" fmla="*/ 1422316 w 2637141"/>
              <a:gd name="connsiteY4" fmla="*/ 586400 h 586400"/>
              <a:gd name="connsiteX5" fmla="*/ 0 w 2637141"/>
              <a:gd name="connsiteY5" fmla="*/ 556229 h 586400"/>
              <a:gd name="connsiteX6" fmla="*/ 9626 w 2637141"/>
              <a:gd name="connsiteY6" fmla="*/ 126239 h 586400"/>
              <a:gd name="connsiteX0" fmla="*/ 9626 w 2637141"/>
              <a:gd name="connsiteY0" fmla="*/ 126239 h 586400"/>
              <a:gd name="connsiteX1" fmla="*/ 1422316 w 2637141"/>
              <a:gd name="connsiteY1" fmla="*/ 83479 h 586400"/>
              <a:gd name="connsiteX2" fmla="*/ 2633436 w 2637141"/>
              <a:gd name="connsiteY2" fmla="*/ 0 h 586400"/>
              <a:gd name="connsiteX3" fmla="*/ 2636768 w 2637141"/>
              <a:gd name="connsiteY3" fmla="*/ 559563 h 586400"/>
              <a:gd name="connsiteX4" fmla="*/ 1422316 w 2637141"/>
              <a:gd name="connsiteY4" fmla="*/ 586400 h 586400"/>
              <a:gd name="connsiteX5" fmla="*/ 0 w 2637141"/>
              <a:gd name="connsiteY5" fmla="*/ 556229 h 586400"/>
              <a:gd name="connsiteX6" fmla="*/ 9626 w 2637141"/>
              <a:gd name="connsiteY6" fmla="*/ 126239 h 586400"/>
              <a:gd name="connsiteX0" fmla="*/ 9626 w 2652687"/>
              <a:gd name="connsiteY0" fmla="*/ 42760 h 502921"/>
              <a:gd name="connsiteX1" fmla="*/ 1422316 w 2652687"/>
              <a:gd name="connsiteY1" fmla="*/ 0 h 502921"/>
              <a:gd name="connsiteX2" fmla="*/ 2652687 w 2652687"/>
              <a:gd name="connsiteY2" fmla="*/ 60900 h 502921"/>
              <a:gd name="connsiteX3" fmla="*/ 2636768 w 2652687"/>
              <a:gd name="connsiteY3" fmla="*/ 476084 h 502921"/>
              <a:gd name="connsiteX4" fmla="*/ 1422316 w 2652687"/>
              <a:gd name="connsiteY4" fmla="*/ 502921 h 502921"/>
              <a:gd name="connsiteX5" fmla="*/ 0 w 2652687"/>
              <a:gd name="connsiteY5" fmla="*/ 472750 h 502921"/>
              <a:gd name="connsiteX6" fmla="*/ 9626 w 2652687"/>
              <a:gd name="connsiteY6" fmla="*/ 42760 h 502921"/>
              <a:gd name="connsiteX0" fmla="*/ 9626 w 2652687"/>
              <a:gd name="connsiteY0" fmla="*/ 94131 h 502921"/>
              <a:gd name="connsiteX1" fmla="*/ 1422316 w 2652687"/>
              <a:gd name="connsiteY1" fmla="*/ 0 h 502921"/>
              <a:gd name="connsiteX2" fmla="*/ 2652687 w 2652687"/>
              <a:gd name="connsiteY2" fmla="*/ 60900 h 502921"/>
              <a:gd name="connsiteX3" fmla="*/ 2636768 w 2652687"/>
              <a:gd name="connsiteY3" fmla="*/ 476084 h 502921"/>
              <a:gd name="connsiteX4" fmla="*/ 1422316 w 2652687"/>
              <a:gd name="connsiteY4" fmla="*/ 502921 h 502921"/>
              <a:gd name="connsiteX5" fmla="*/ 0 w 2652687"/>
              <a:gd name="connsiteY5" fmla="*/ 472750 h 502921"/>
              <a:gd name="connsiteX6" fmla="*/ 9626 w 2652687"/>
              <a:gd name="connsiteY6" fmla="*/ 94131 h 502921"/>
              <a:gd name="connsiteX0" fmla="*/ 9626 w 2847896"/>
              <a:gd name="connsiteY0" fmla="*/ 135972 h 544762"/>
              <a:gd name="connsiteX1" fmla="*/ 1422316 w 2847896"/>
              <a:gd name="connsiteY1" fmla="*/ 41841 h 544762"/>
              <a:gd name="connsiteX2" fmla="*/ 2847896 w 2847896"/>
              <a:gd name="connsiteY2" fmla="*/ 0 h 544762"/>
              <a:gd name="connsiteX3" fmla="*/ 2636768 w 2847896"/>
              <a:gd name="connsiteY3" fmla="*/ 517925 h 544762"/>
              <a:gd name="connsiteX4" fmla="*/ 1422316 w 2847896"/>
              <a:gd name="connsiteY4" fmla="*/ 544762 h 544762"/>
              <a:gd name="connsiteX5" fmla="*/ 0 w 2847896"/>
              <a:gd name="connsiteY5" fmla="*/ 514591 h 544762"/>
              <a:gd name="connsiteX6" fmla="*/ 9626 w 2847896"/>
              <a:gd name="connsiteY6" fmla="*/ 135972 h 544762"/>
              <a:gd name="connsiteX0" fmla="*/ 9626 w 2852851"/>
              <a:gd name="connsiteY0" fmla="*/ 135972 h 544762"/>
              <a:gd name="connsiteX1" fmla="*/ 1422316 w 2852851"/>
              <a:gd name="connsiteY1" fmla="*/ 41841 h 544762"/>
              <a:gd name="connsiteX2" fmla="*/ 2847896 w 2852851"/>
              <a:gd name="connsiteY2" fmla="*/ 0 h 544762"/>
              <a:gd name="connsiteX3" fmla="*/ 2852526 w 2852851"/>
              <a:gd name="connsiteY3" fmla="*/ 363813 h 544762"/>
              <a:gd name="connsiteX4" fmla="*/ 1422316 w 2852851"/>
              <a:gd name="connsiteY4" fmla="*/ 544762 h 544762"/>
              <a:gd name="connsiteX5" fmla="*/ 0 w 2852851"/>
              <a:gd name="connsiteY5" fmla="*/ 514591 h 544762"/>
              <a:gd name="connsiteX6" fmla="*/ 9626 w 2852851"/>
              <a:gd name="connsiteY6" fmla="*/ 135972 h 5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2851" h="544762">
                <a:moveTo>
                  <a:pt x="9626" y="135972"/>
                </a:moveTo>
                <a:lnTo>
                  <a:pt x="1422316" y="41841"/>
                </a:lnTo>
                <a:lnTo>
                  <a:pt x="2847896" y="0"/>
                </a:lnTo>
                <a:cubicBezTo>
                  <a:pt x="2845798" y="401485"/>
                  <a:pt x="2854624" y="-37672"/>
                  <a:pt x="2852526" y="363813"/>
                </a:cubicBezTo>
                <a:lnTo>
                  <a:pt x="1422316" y="544762"/>
                </a:lnTo>
                <a:lnTo>
                  <a:pt x="0" y="514591"/>
                </a:lnTo>
                <a:lnTo>
                  <a:pt x="9626" y="135972"/>
                </a:lnTo>
                <a:close/>
              </a:path>
            </a:pathLst>
          </a:custGeom>
          <a:solidFill>
            <a:srgbClr val="DCFF9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483593" y="1555129"/>
            <a:ext cx="1527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Times New Roman" panose="02020603050405020304" pitchFamily="18" charset="0"/>
              </a:rPr>
              <a:t>Фрагменты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3700" y="135492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Times New Roman" panose="02020603050405020304" pitchFamily="18" charset="0"/>
              </a:rPr>
              <a:t>Сегменты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/>
          </p:nvPr>
        </p:nvGraphicFramePr>
        <p:xfrm>
          <a:off x="5801664" y="1838529"/>
          <a:ext cx="722590" cy="490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5113">
                <a:tc>
                  <a:txBody>
                    <a:bodyPr/>
                    <a:lstStyle/>
                    <a:p>
                      <a:pPr algn="l"/>
                      <a:endParaRPr lang="ru-RU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>
            <a:off x="5639646" y="183579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657648" y="345975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57648" y="511203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657648" y="6744541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729698" y="2411854"/>
            <a:ext cx="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729698" y="2915910"/>
            <a:ext cx="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729698" y="3996030"/>
            <a:ext cx="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729698" y="4572094"/>
            <a:ext cx="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729698" y="5652214"/>
            <a:ext cx="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729698" y="6228278"/>
            <a:ext cx="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7113156" y="2492235"/>
            <a:ext cx="15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Xeon Phi 0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7113156" y="4092284"/>
            <a:ext cx="15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Xeon Phi 1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7126149" y="5701519"/>
            <a:ext cx="15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Xeon Phi 2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883050" y="1165465"/>
            <a:ext cx="172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Times New Roman" panose="02020603050405020304" pitchFamily="18" charset="0"/>
              </a:rPr>
              <a:t>Сегментные интервалы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7237770" y="1988840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/>
          </p:nvPr>
        </p:nvGraphicFramePr>
        <p:xfrm>
          <a:off x="7237770" y="2499550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/>
          </p:nvPr>
        </p:nvGraphicFramePr>
        <p:xfrm>
          <a:off x="7237770" y="3031408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/>
          </p:nvPr>
        </p:nvGraphicFramePr>
        <p:xfrm>
          <a:off x="7237770" y="3563266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/>
          </p:nvPr>
        </p:nvGraphicFramePr>
        <p:xfrm>
          <a:off x="7237770" y="4095124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7237770" y="4626982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/>
          </p:nvPr>
        </p:nvGraphicFramePr>
        <p:xfrm>
          <a:off x="7237770" y="5158840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/>
          </p:nvPr>
        </p:nvGraphicFramePr>
        <p:xfrm>
          <a:off x="7237770" y="5690698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/>
          </p:nvPr>
        </p:nvGraphicFramePr>
        <p:xfrm>
          <a:off x="7237770" y="6222558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52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Формальное определение </a:t>
            </a:r>
            <a:r>
              <a:rPr lang="ru-RU" sz="3600" dirty="0" smtClean="0"/>
              <a:t>доменно-интервальной </a:t>
            </a:r>
            <a:r>
              <a:rPr lang="ru-RU" sz="3600" dirty="0"/>
              <a:t>фрагментации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11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364765" y="1404168"/>
                <a:ext cx="8371656" cy="52750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200" dirty="0" smtClean="0"/>
                  <a:t>Разбиение </a:t>
                </a:r>
                <a:r>
                  <a:rPr lang="ru-RU" sz="2200" dirty="0"/>
                  <a:t>домена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/>
                          </a:rPr>
                          <m:t>𝔇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2200" dirty="0"/>
                  <a:t> на </a:t>
                </a:r>
                <a:r>
                  <a:rPr lang="en-US" sz="2200" i="1" dirty="0">
                    <a:latin typeface="Cambria" pitchFamily="18" charset="0"/>
                  </a:rPr>
                  <a:t>k</a:t>
                </a:r>
                <a:r>
                  <a:rPr lang="ru-RU" sz="2200" dirty="0" smtClean="0"/>
                  <a:t> </a:t>
                </a:r>
                <a:r>
                  <a:rPr lang="ru-RU" sz="2200" dirty="0"/>
                  <a:t>непересекающихся интервалов</a:t>
                </a:r>
                <a:r>
                  <a:rPr lang="ru-RU" sz="2200" dirty="0" smtClean="0"/>
                  <a:t>:</a:t>
                </a: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;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.</a:t>
                </a:r>
                <a:r>
                  <a:rPr lang="en-US" sz="2200" dirty="0" smtClean="0"/>
                  <a:t>..;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&lt;…&lt;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;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:endParaRPr lang="en-US" sz="2200" b="1" i="1" dirty="0" smtClean="0"/>
              </a:p>
              <a:p>
                <a:pPr marL="0" indent="0">
                  <a:buNone/>
                </a:pPr>
                <a:r>
                  <a:rPr lang="ru-RU" sz="2200" dirty="0" smtClean="0"/>
                  <a:t>Доменная функция фрагментации</a:t>
                </a:r>
                <a:r>
                  <a:rPr lang="ru-RU" sz="2200" b="1" i="1" dirty="0" smtClean="0">
                    <a:latin typeface="Cambria Math"/>
                  </a:rPr>
                  <a:t/>
                </a:r>
                <a:br>
                  <a:rPr lang="ru-RU" sz="2200" b="1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200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i="1">
                                  <a:latin typeface="Cambria Math"/>
                                </a:rPr>
                                <m:t>𝔇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el-GR" sz="2200" i="1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/>
                            </a:rPr>
                            <m:t>𝔇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0,…,</m:t>
                          </m:r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ru-RU" sz="2200" dirty="0" smtClean="0"/>
              </a:p>
              <a:p>
                <a:pPr marL="0" indent="0">
                  <a:buNone/>
                </a:pPr>
                <a:r>
                  <a:rPr lang="ru-RU" sz="2200" dirty="0" smtClean="0"/>
                  <a:t>Доменно-интервальная </a:t>
                </a:r>
                <a:r>
                  <a:rPr lang="ru-RU" sz="2200" dirty="0"/>
                  <a:t>функция фрагментации колоночного индекса</a:t>
                </a:r>
                <a:r>
                  <a:rPr lang="ru-RU" sz="2200" dirty="0" smtClean="0"/>
                  <a:t>: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∈{0,…,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𝔇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200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𝔇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⇔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ru-RU" sz="1400" dirty="0" smtClean="0"/>
              </a:p>
              <a:p>
                <a:pPr marL="0" indent="0">
                  <a:buNone/>
                </a:pPr>
                <a:r>
                  <a:rPr lang="ru-RU" sz="1400" dirty="0">
                    <a:latin typeface="Cambria Math"/>
                  </a:rPr>
                  <a:t/>
                </a:r>
                <a:br>
                  <a:rPr lang="ru-RU" sz="1400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200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el-GR" sz="2200" i="1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  <m:r>
                            <a:rPr lang="en-US" sz="2200" i="1">
                              <a:latin typeface="Cambria Math"/>
                            </a:rPr>
                            <m:t>.</m:t>
                          </m:r>
                          <m:r>
                            <a:rPr lang="en-US" sz="22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0,…,</m:t>
                          </m:r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𝑅</m:t>
                        </m:r>
                        <m:r>
                          <a:rPr lang="en-US" sz="2200" i="1">
                            <a:latin typeface="Cambria Math"/>
                          </a:rPr>
                          <m:t>.</m:t>
                        </m:r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200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200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/>
                                  </a:rPr>
                                  <m:t>𝔇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. 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endParaRPr lang="ru-RU" sz="2200" dirty="0"/>
              </a:p>
              <a:p>
                <a:pPr marL="0" indent="0">
                  <a:buNone/>
                </a:pPr>
                <a:r>
                  <a:rPr lang="ru-RU" sz="2200" i="1" dirty="0">
                    <a:latin typeface="Cambria" pitchFamily="18" charset="0"/>
                  </a:rPr>
                  <a:t>i</a:t>
                </a:r>
                <a:r>
                  <a:rPr lang="ru-RU" sz="2200" dirty="0"/>
                  <a:t>-</a:t>
                </a:r>
                <a:r>
                  <a:rPr lang="ru-RU" sz="2200" dirty="0" err="1"/>
                  <a:t>тый</a:t>
                </a:r>
                <a:r>
                  <a:rPr lang="ru-RU" sz="2200" dirty="0"/>
                  <a:t> фрагмент колоночного индекса</a:t>
                </a:r>
                <a:r>
                  <a:rPr lang="ru-RU" sz="2200" dirty="0" smtClean="0"/>
                  <a:t>:</a:t>
                </a:r>
                <a:endParaRPr lang="ru-RU" sz="2200" dirty="0"/>
              </a:p>
            </p:txBody>
          </p:sp>
        </mc:Choice>
        <mc:Fallback xmlns=""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65" y="1404168"/>
                <a:ext cx="8371656" cy="5275044"/>
              </a:xfrm>
              <a:prstGeom prst="rect">
                <a:avLst/>
              </a:prstGeom>
              <a:blipFill rotWithShape="0">
                <a:blip r:embed="rId4"/>
                <a:stretch>
                  <a:fillRect l="-947" t="-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4139952" y="2160705"/>
                <a:ext cx="2088232" cy="11273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/>
                            </a:rPr>
                            <m:t>𝔇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:endParaRPr lang="ru-RU" sz="2200" dirty="0"/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60705"/>
                <a:ext cx="2088232" cy="1127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22233"/>
              </p:ext>
            </p:extLst>
          </p:nvPr>
        </p:nvGraphicFramePr>
        <p:xfrm>
          <a:off x="2694374" y="6237312"/>
          <a:ext cx="3712438" cy="58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6" imgW="2171700" imgH="330200" progId="Equation.DSMT4">
                  <p:embed/>
                </p:oleObj>
              </mc:Choice>
              <mc:Fallback>
                <p:oleObj name="Equation" r:id="rId6" imgW="21717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374" y="6237312"/>
                        <a:ext cx="3712438" cy="586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62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Пример двухуровневого разбиения колоночного индекса </a:t>
            </a:r>
            <a:r>
              <a:rPr lang="ru-RU" sz="2800" dirty="0" smtClean="0"/>
              <a:t>на </a:t>
            </a:r>
            <a:r>
              <a:rPr lang="ru-RU" sz="2800" dirty="0"/>
              <a:t>фрагменты и </a:t>
            </a:r>
            <a:r>
              <a:rPr lang="ru-RU" sz="2800" dirty="0" smtClean="0"/>
              <a:t>сегменты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12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79" y="1152853"/>
            <a:ext cx="5145819" cy="57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9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solidFill>
                  <a:prstClr val="black"/>
                </a:solidFill>
              </a:rPr>
              <a:t>Балансировка загрузки ядер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13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1412776"/>
            <a:ext cx="7056784" cy="531927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213508"/>
            <a:ext cx="404459" cy="1385785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5129933" y="2321075"/>
            <a:ext cx="1053685" cy="974125"/>
          </a:xfrm>
          <a:prstGeom prst="ellipse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Ядро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29932" y="4632960"/>
            <a:ext cx="1053685" cy="974125"/>
          </a:xfrm>
          <a:prstGeom prst="ellipse">
            <a:avLst/>
          </a:pr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Ядро </a:t>
            </a:r>
            <a:r>
              <a:rPr lang="el-GR" sz="2000" dirty="0" smtClean="0">
                <a:solidFill>
                  <a:schemeClr val="tx1"/>
                </a:solidFill>
              </a:rPr>
              <a:t>β</a:t>
            </a:r>
            <a:endParaRPr lang="ru-RU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 bwMode="auto">
              <a:xfrm>
                <a:off x="1662173" y="1404000"/>
                <a:ext cx="2457645" cy="499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ru-RU" sz="2400" b="0" dirty="0" smtClean="0"/>
                  <a:t>Сегменты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</m:sSubSup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173" y="1404000"/>
                <a:ext cx="2457645" cy="499560"/>
              </a:xfrm>
              <a:prstGeom prst="rect">
                <a:avLst/>
              </a:prstGeom>
              <a:blipFill rotWithShape="0">
                <a:blip r:embed="rId3"/>
                <a:stretch>
                  <a:fillRect l="-3970" t="-1220" b="-280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241664" y="2213508"/>
            <a:ext cx="404459" cy="926164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4910" y="2213508"/>
            <a:ext cx="404459" cy="1176637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61261" y="2213508"/>
            <a:ext cx="404459" cy="452042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4719090"/>
            <a:ext cx="404459" cy="982360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41664" y="5213293"/>
            <a:ext cx="404459" cy="488157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84910" y="4637168"/>
            <a:ext cx="404459" cy="1064282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61261" y="4473324"/>
            <a:ext cx="404459" cy="1228126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9" name="Соединительная линия уступом 18"/>
          <p:cNvCxnSpPr>
            <a:stCxn id="6" idx="2"/>
            <a:endCxn id="7" idx="2"/>
          </p:cNvCxnSpPr>
          <p:nvPr/>
        </p:nvCxnSpPr>
        <p:spPr>
          <a:xfrm rot="5400000" flipH="1" flipV="1">
            <a:off x="3044335" y="1513696"/>
            <a:ext cx="791155" cy="3380039"/>
          </a:xfrm>
          <a:prstGeom prst="bentConnector4">
            <a:avLst>
              <a:gd name="adj1" fmla="val -28894"/>
              <a:gd name="adj2" fmla="val 90928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5" idx="0"/>
            <a:endCxn id="7" idx="4"/>
          </p:cNvCxnSpPr>
          <p:nvPr/>
        </p:nvCxnSpPr>
        <p:spPr>
          <a:xfrm rot="5400000" flipH="1" flipV="1">
            <a:off x="2991390" y="2053704"/>
            <a:ext cx="1423890" cy="390688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2" idx="2"/>
            <a:endCxn id="9" idx="0"/>
          </p:cNvCxnSpPr>
          <p:nvPr/>
        </p:nvCxnSpPr>
        <p:spPr>
          <a:xfrm rot="16200000" flipH="1">
            <a:off x="3303690" y="2279875"/>
            <a:ext cx="1493288" cy="3212881"/>
          </a:xfrm>
          <a:prstGeom prst="bentConnector3">
            <a:avLst>
              <a:gd name="adj1" fmla="val 68497"/>
            </a:avLst>
          </a:prstGeom>
          <a:ln w="28575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16" idx="2"/>
            <a:endCxn id="9" idx="4"/>
          </p:cNvCxnSpPr>
          <p:nvPr/>
        </p:nvCxnSpPr>
        <p:spPr>
          <a:xfrm rot="5400000" flipH="1" flipV="1">
            <a:off x="4003151" y="4047827"/>
            <a:ext cx="94365" cy="3212881"/>
          </a:xfrm>
          <a:prstGeom prst="bentConnector3">
            <a:avLst>
              <a:gd name="adj1" fmla="val -242251"/>
            </a:avLst>
          </a:prstGeom>
          <a:ln w="28575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 bwMode="auto">
              <a:xfrm>
                <a:off x="1592688" y="5985943"/>
                <a:ext cx="2457645" cy="504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ru-RU" sz="2400" b="0" dirty="0" smtClean="0"/>
                  <a:t>Сегменты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</m:sSubSup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2688" y="5985943"/>
                <a:ext cx="2457645" cy="504049"/>
              </a:xfrm>
              <a:prstGeom prst="rect">
                <a:avLst/>
              </a:prstGeom>
              <a:blipFill rotWithShape="0">
                <a:blip r:embed="rId4"/>
                <a:stretch>
                  <a:fillRect l="-3722" t="-1205" b="-265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4328738" y="2204134"/>
            <a:ext cx="404459" cy="819448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31839" y="4473324"/>
            <a:ext cx="404459" cy="1228126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5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prstClr val="black"/>
                </a:solidFill>
              </a:rPr>
              <a:t>Балансировка загрузки ядер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14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8000" y="2213508"/>
            <a:ext cx="404459" cy="1385785"/>
          </a:xfrm>
          <a:prstGeom prst="rect">
            <a:avLst/>
          </a:prstGeom>
          <a:solidFill>
            <a:srgbClr val="FF99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 bwMode="auto">
              <a:xfrm>
                <a:off x="1662509" y="1404000"/>
                <a:ext cx="2457645" cy="499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ru-RU" sz="2400" b="0" dirty="0" smtClean="0"/>
                  <a:t>Сегменты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</m:sSubSup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509" y="1404000"/>
                <a:ext cx="2457645" cy="499560"/>
              </a:xfrm>
              <a:prstGeom prst="rect">
                <a:avLst/>
              </a:prstGeom>
              <a:blipFill rotWithShape="0">
                <a:blip r:embed="rId3"/>
                <a:stretch>
                  <a:fillRect l="-3970" t="-1220" b="-280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2242000" y="2213508"/>
            <a:ext cx="404459" cy="926164"/>
          </a:xfrm>
          <a:prstGeom prst="rect">
            <a:avLst/>
          </a:prstGeom>
          <a:pattFill prst="wdDnDiag">
            <a:fgClr>
              <a:srgbClr val="FF9999"/>
            </a:fgClr>
            <a:bgClr>
              <a:schemeClr val="bg1"/>
            </a:bgClr>
          </a:patt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5246" y="2213508"/>
            <a:ext cx="404459" cy="1176637"/>
          </a:xfrm>
          <a:prstGeom prst="rect">
            <a:avLst/>
          </a:prstGeom>
          <a:solidFill>
            <a:srgbClr val="FF99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61597" y="2213508"/>
            <a:ext cx="404459" cy="452042"/>
          </a:xfrm>
          <a:prstGeom prst="rect">
            <a:avLst/>
          </a:prstGeom>
          <a:solidFill>
            <a:srgbClr val="FF99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8000" y="4719090"/>
            <a:ext cx="404459" cy="982360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2000" y="5213293"/>
            <a:ext cx="404459" cy="488157"/>
          </a:xfrm>
          <a:prstGeom prst="rect">
            <a:avLst/>
          </a:prstGeom>
          <a:pattFill prst="wdDnDiag">
            <a:fgClr>
              <a:srgbClr val="99CCFF"/>
            </a:fgClr>
            <a:bgClr>
              <a:schemeClr val="bg1"/>
            </a:bgClr>
          </a:patt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5246" y="4637168"/>
            <a:ext cx="404459" cy="1064282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1597" y="4473324"/>
            <a:ext cx="404459" cy="1228126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18" name="Соединительная линия уступом 17"/>
          <p:cNvCxnSpPr>
            <a:stCxn id="5" idx="2"/>
          </p:cNvCxnSpPr>
          <p:nvPr/>
        </p:nvCxnSpPr>
        <p:spPr>
          <a:xfrm rot="5400000" flipH="1" flipV="1">
            <a:off x="3044671" y="1513696"/>
            <a:ext cx="791155" cy="3380039"/>
          </a:xfrm>
          <a:prstGeom prst="bentConnector4">
            <a:avLst>
              <a:gd name="adj1" fmla="val -28894"/>
              <a:gd name="adj2" fmla="val 91239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4" idx="0"/>
          </p:cNvCxnSpPr>
          <p:nvPr/>
        </p:nvCxnSpPr>
        <p:spPr>
          <a:xfrm rot="5400000" flipH="1" flipV="1">
            <a:off x="2991726" y="2053704"/>
            <a:ext cx="1423890" cy="390688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2" idx="2"/>
          </p:cNvCxnSpPr>
          <p:nvPr/>
        </p:nvCxnSpPr>
        <p:spPr>
          <a:xfrm rot="16200000" flipH="1">
            <a:off x="3800886" y="2776734"/>
            <a:ext cx="1242815" cy="2469635"/>
          </a:xfrm>
          <a:prstGeom prst="bentConnector3">
            <a:avLst>
              <a:gd name="adj1" fmla="val 61840"/>
            </a:avLst>
          </a:prstGeom>
          <a:ln w="28575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6" idx="2"/>
          </p:cNvCxnSpPr>
          <p:nvPr/>
        </p:nvCxnSpPr>
        <p:spPr>
          <a:xfrm rot="5400000" flipH="1" flipV="1">
            <a:off x="4375110" y="4419450"/>
            <a:ext cx="94365" cy="2469635"/>
          </a:xfrm>
          <a:prstGeom prst="bentConnector3">
            <a:avLst>
              <a:gd name="adj1" fmla="val -242251"/>
            </a:avLst>
          </a:prstGeom>
          <a:ln w="28575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 bwMode="auto">
              <a:xfrm>
                <a:off x="1593024" y="5985943"/>
                <a:ext cx="2457645" cy="504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ru-RU" sz="2400" b="0" dirty="0" smtClean="0"/>
                  <a:t>Сегменты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</m:sSubSup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024" y="5985943"/>
                <a:ext cx="2457645" cy="504049"/>
              </a:xfrm>
              <a:prstGeom prst="rect">
                <a:avLst/>
              </a:prstGeom>
              <a:blipFill rotWithShape="0">
                <a:blip r:embed="rId4"/>
                <a:stretch>
                  <a:fillRect l="-3722" t="-1205" b="-265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4329074" y="2204134"/>
            <a:ext cx="404459" cy="819448"/>
          </a:xfrm>
          <a:prstGeom prst="rect">
            <a:avLst/>
          </a:prstGeom>
          <a:solidFill>
            <a:srgbClr val="FF99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32175" y="4473324"/>
            <a:ext cx="404459" cy="1228126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87624" y="1412776"/>
            <a:ext cx="7056784" cy="531927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6" name="Прямоугольник 25"/>
          <p:cNvSpPr/>
          <p:nvPr/>
        </p:nvSpPr>
        <p:spPr>
          <a:xfrm>
            <a:off x="7422634" y="4719902"/>
            <a:ext cx="452059" cy="1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 bwMode="auto">
              <a:xfrm>
                <a:off x="7164288" y="4114120"/>
                <a:ext cx="658702" cy="564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ТПВ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  <m:sup/>
                      </m:sSubSup>
                    </m:oMath>
                  </m:oMathPara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288" y="4114120"/>
                <a:ext cx="658702" cy="564706"/>
              </a:xfrm>
              <a:prstGeom prst="rect">
                <a:avLst/>
              </a:prstGeom>
              <a:blipFill rotWithShape="0">
                <a:blip r:embed="rId5"/>
                <a:stretch>
                  <a:fillRect r="-21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Стрелка вправо 27"/>
          <p:cNvSpPr/>
          <p:nvPr/>
        </p:nvSpPr>
        <p:spPr>
          <a:xfrm>
            <a:off x="6623273" y="4996513"/>
            <a:ext cx="360040" cy="333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Овал 32"/>
          <p:cNvSpPr/>
          <p:nvPr/>
        </p:nvSpPr>
        <p:spPr>
          <a:xfrm>
            <a:off x="5129933" y="2321075"/>
            <a:ext cx="1053685" cy="974125"/>
          </a:xfrm>
          <a:prstGeom prst="ellipse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Ядро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129932" y="4632960"/>
            <a:ext cx="1053685" cy="974125"/>
          </a:xfrm>
          <a:prstGeom prst="ellipse">
            <a:avLst/>
          </a:pr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Ядро </a:t>
            </a:r>
            <a:r>
              <a:rPr lang="el-GR" sz="2000" dirty="0" smtClean="0">
                <a:solidFill>
                  <a:schemeClr val="tx1"/>
                </a:solidFill>
              </a:rPr>
              <a:t>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prstClr val="black"/>
                </a:solidFill>
              </a:rPr>
              <a:t>Балансировка загрузки ядер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15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8000" y="2213508"/>
            <a:ext cx="404459" cy="1385785"/>
          </a:xfrm>
          <a:prstGeom prst="rect">
            <a:avLst/>
          </a:prstGeom>
          <a:pattFill prst="wdDnDiag">
            <a:fgClr>
              <a:srgbClr val="FF9999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 bwMode="auto">
              <a:xfrm>
                <a:off x="1662509" y="1404000"/>
                <a:ext cx="2457645" cy="499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ru-RU" sz="2400" b="0" dirty="0" smtClean="0"/>
                  <a:t>Сегменты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</m:sSubSup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509" y="1404000"/>
                <a:ext cx="2457645" cy="499560"/>
              </a:xfrm>
              <a:prstGeom prst="rect">
                <a:avLst/>
              </a:prstGeom>
              <a:blipFill rotWithShape="0">
                <a:blip r:embed="rId3"/>
                <a:stretch>
                  <a:fillRect l="-3970" t="-1220" b="-280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2242000" y="2213508"/>
            <a:ext cx="404459" cy="926164"/>
          </a:xfrm>
          <a:prstGeom prst="rect">
            <a:avLst/>
          </a:prstGeom>
          <a:pattFill prst="wdDnDiag">
            <a:fgClr>
              <a:srgbClr val="FF9999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5246" y="2213508"/>
            <a:ext cx="404459" cy="1176637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61597" y="2213508"/>
            <a:ext cx="404459" cy="452042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4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8000" y="4719090"/>
            <a:ext cx="404459" cy="982360"/>
          </a:xfrm>
          <a:prstGeom prst="rect">
            <a:avLst/>
          </a:prstGeom>
          <a:pattFill prst="wdDnDiag">
            <a:fgClr>
              <a:srgbClr val="99CCFF"/>
            </a:fgClr>
            <a:bgClr>
              <a:schemeClr val="bg1"/>
            </a:bgClr>
          </a:patt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2000" y="5213293"/>
            <a:ext cx="404459" cy="488157"/>
          </a:xfrm>
          <a:prstGeom prst="rect">
            <a:avLst/>
          </a:prstGeom>
          <a:pattFill prst="wdDnDiag">
            <a:fgClr>
              <a:srgbClr val="99CCFF"/>
            </a:fgClr>
            <a:bgClr>
              <a:schemeClr val="bg1"/>
            </a:bgClr>
          </a:patt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5246" y="4637168"/>
            <a:ext cx="404459" cy="1064282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1597" y="4473324"/>
            <a:ext cx="404459" cy="1228126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8" name="Соединительная линия уступом 17"/>
          <p:cNvCxnSpPr>
            <a:stCxn id="13" idx="2"/>
          </p:cNvCxnSpPr>
          <p:nvPr/>
        </p:nvCxnSpPr>
        <p:spPr>
          <a:xfrm rot="16200000" flipH="1">
            <a:off x="4330706" y="2198670"/>
            <a:ext cx="486993" cy="1420751"/>
          </a:xfrm>
          <a:prstGeom prst="bentConnector3">
            <a:avLst>
              <a:gd name="adj1" fmla="val 176235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7" idx="0"/>
          </p:cNvCxnSpPr>
          <p:nvPr/>
        </p:nvCxnSpPr>
        <p:spPr>
          <a:xfrm rot="5400000" flipH="1" flipV="1">
            <a:off x="4171407" y="2987620"/>
            <a:ext cx="1178124" cy="1793285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2" idx="2"/>
          </p:cNvCxnSpPr>
          <p:nvPr/>
        </p:nvCxnSpPr>
        <p:spPr>
          <a:xfrm rot="16200000" flipH="1">
            <a:off x="3800886" y="2776734"/>
            <a:ext cx="1242815" cy="2469635"/>
          </a:xfrm>
          <a:prstGeom prst="bentConnector3">
            <a:avLst>
              <a:gd name="adj1" fmla="val 50000"/>
            </a:avLst>
          </a:prstGeom>
          <a:ln w="28575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6" idx="2"/>
          </p:cNvCxnSpPr>
          <p:nvPr/>
        </p:nvCxnSpPr>
        <p:spPr>
          <a:xfrm rot="5400000" flipH="1" flipV="1">
            <a:off x="4375110" y="4419450"/>
            <a:ext cx="94365" cy="2469635"/>
          </a:xfrm>
          <a:prstGeom prst="bentConnector3">
            <a:avLst>
              <a:gd name="adj1" fmla="val -242251"/>
            </a:avLst>
          </a:prstGeom>
          <a:ln w="28575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402727" y="2413491"/>
            <a:ext cx="424365" cy="5860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3" name="Прямоугольник 22"/>
          <p:cNvSpPr/>
          <p:nvPr/>
        </p:nvSpPr>
        <p:spPr>
          <a:xfrm>
            <a:off x="7422634" y="4719902"/>
            <a:ext cx="452059" cy="1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 bwMode="auto">
              <a:xfrm>
                <a:off x="1593024" y="5985943"/>
                <a:ext cx="2457645" cy="504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ru-RU" sz="2400" b="0" dirty="0" smtClean="0"/>
                  <a:t>Сегменты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</m:sSubSup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024" y="5985943"/>
                <a:ext cx="2457645" cy="504049"/>
              </a:xfrm>
              <a:prstGeom prst="rect">
                <a:avLst/>
              </a:prstGeom>
              <a:blipFill rotWithShape="0">
                <a:blip r:embed="rId4"/>
                <a:stretch>
                  <a:fillRect l="-3722" t="-1205" b="-265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Стрелка вправо 25"/>
          <p:cNvSpPr/>
          <p:nvPr/>
        </p:nvSpPr>
        <p:spPr>
          <a:xfrm>
            <a:off x="6623273" y="2617085"/>
            <a:ext cx="360040" cy="333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Стрелка вправо 26"/>
          <p:cNvSpPr/>
          <p:nvPr/>
        </p:nvSpPr>
        <p:spPr>
          <a:xfrm>
            <a:off x="6623273" y="4996513"/>
            <a:ext cx="360040" cy="333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Прямоугольник 27"/>
          <p:cNvSpPr/>
          <p:nvPr/>
        </p:nvSpPr>
        <p:spPr>
          <a:xfrm>
            <a:off x="4329074" y="2204134"/>
            <a:ext cx="404459" cy="819448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2175" y="4473324"/>
            <a:ext cx="404459" cy="1228126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87624" y="1412776"/>
            <a:ext cx="7056784" cy="531927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 bwMode="auto">
              <a:xfrm>
                <a:off x="7153658" y="1824419"/>
                <a:ext cx="658702" cy="49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ТПВ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  <m:sup/>
                      </m:sSubSup>
                    </m:oMath>
                  </m:oMathPara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3658" y="1824419"/>
                <a:ext cx="658702" cy="493277"/>
              </a:xfrm>
              <a:prstGeom prst="rect">
                <a:avLst/>
              </a:prstGeom>
              <a:blipFill rotWithShape="0">
                <a:blip r:embed="rId5"/>
                <a:stretch>
                  <a:fillRect r="-240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 bwMode="auto">
              <a:xfrm>
                <a:off x="7164288" y="4114120"/>
                <a:ext cx="658702" cy="564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ТПВ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  <m:sup/>
                      </m:sSubSup>
                    </m:oMath>
                  </m:oMathPara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288" y="4114120"/>
                <a:ext cx="658702" cy="564706"/>
              </a:xfrm>
              <a:prstGeom prst="rect">
                <a:avLst/>
              </a:prstGeom>
              <a:blipFill rotWithShape="0">
                <a:blip r:embed="rId6"/>
                <a:stretch>
                  <a:fillRect r="-21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/>
          <p:cNvSpPr/>
          <p:nvPr/>
        </p:nvSpPr>
        <p:spPr>
          <a:xfrm>
            <a:off x="5129933" y="2321075"/>
            <a:ext cx="1053685" cy="974125"/>
          </a:xfrm>
          <a:prstGeom prst="ellipse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Ядро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129932" y="4632960"/>
            <a:ext cx="1053685" cy="974125"/>
          </a:xfrm>
          <a:prstGeom prst="ellipse">
            <a:avLst/>
          </a:pr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Ядро </a:t>
            </a:r>
            <a:r>
              <a:rPr lang="el-GR" sz="2000" dirty="0" smtClean="0">
                <a:solidFill>
                  <a:schemeClr val="tx1"/>
                </a:solidFill>
              </a:rPr>
              <a:t>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prstClr val="black"/>
                </a:solidFill>
              </a:rPr>
              <a:t>Балансировка загрузки ядер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16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8000" y="2213508"/>
            <a:ext cx="404459" cy="1385785"/>
          </a:xfrm>
          <a:prstGeom prst="rect">
            <a:avLst/>
          </a:prstGeom>
          <a:pattFill prst="wdDnDiag">
            <a:fgClr>
              <a:srgbClr val="FF9999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 bwMode="auto">
              <a:xfrm>
                <a:off x="1662509" y="1404000"/>
                <a:ext cx="2457645" cy="499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ru-RU" sz="2400" b="0" dirty="0" smtClean="0"/>
                  <a:t>Сегменты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</m:sSubSup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509" y="1404000"/>
                <a:ext cx="2457645" cy="499560"/>
              </a:xfrm>
              <a:prstGeom prst="rect">
                <a:avLst/>
              </a:prstGeom>
              <a:blipFill rotWithShape="0">
                <a:blip r:embed="rId3"/>
                <a:stretch>
                  <a:fillRect l="-3970" t="-1220" b="-280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2242000" y="2213508"/>
            <a:ext cx="404459" cy="926164"/>
          </a:xfrm>
          <a:prstGeom prst="rect">
            <a:avLst/>
          </a:prstGeom>
          <a:pattFill prst="wdDnDiag">
            <a:fgClr>
              <a:srgbClr val="FF9999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5246" y="2213508"/>
            <a:ext cx="404459" cy="1176637"/>
          </a:xfrm>
          <a:prstGeom prst="rect">
            <a:avLst/>
          </a:prstGeom>
          <a:pattFill prst="wdDnDiag">
            <a:fgClr>
              <a:srgbClr val="FF9999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61597" y="2213508"/>
            <a:ext cx="404459" cy="452042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8000" y="4719090"/>
            <a:ext cx="404459" cy="982360"/>
          </a:xfrm>
          <a:prstGeom prst="rect">
            <a:avLst/>
          </a:prstGeom>
          <a:pattFill prst="wdDnDiag">
            <a:fgClr>
              <a:srgbClr val="99CCFF"/>
            </a:fgClr>
            <a:bgClr>
              <a:schemeClr val="bg1"/>
            </a:bgClr>
          </a:patt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2000" y="5213293"/>
            <a:ext cx="404459" cy="488157"/>
          </a:xfrm>
          <a:prstGeom prst="rect">
            <a:avLst/>
          </a:prstGeom>
          <a:pattFill prst="wdDnDiag">
            <a:fgClr>
              <a:srgbClr val="99CCFF"/>
            </a:fgClr>
            <a:bgClr>
              <a:schemeClr val="bg1"/>
            </a:bgClr>
          </a:patt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5246" y="4637168"/>
            <a:ext cx="404459" cy="1064282"/>
          </a:xfrm>
          <a:prstGeom prst="rect">
            <a:avLst/>
          </a:prstGeom>
          <a:pattFill prst="wdDnDiag">
            <a:fgClr>
              <a:srgbClr val="99CCFF"/>
            </a:fgClr>
            <a:bgClr>
              <a:schemeClr val="bg1"/>
            </a:bgClr>
          </a:patt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1597" y="4473324"/>
            <a:ext cx="404459" cy="1228126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8" name="Соединительная линия уступом 17"/>
          <p:cNvCxnSpPr>
            <a:stCxn id="13" idx="2"/>
          </p:cNvCxnSpPr>
          <p:nvPr/>
        </p:nvCxnSpPr>
        <p:spPr>
          <a:xfrm rot="16200000" flipH="1">
            <a:off x="4330706" y="2198670"/>
            <a:ext cx="486993" cy="1420751"/>
          </a:xfrm>
          <a:prstGeom prst="bentConnector3">
            <a:avLst>
              <a:gd name="adj1" fmla="val 176235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7" idx="0"/>
          </p:cNvCxnSpPr>
          <p:nvPr/>
        </p:nvCxnSpPr>
        <p:spPr>
          <a:xfrm rot="5400000" flipH="1" flipV="1">
            <a:off x="4171407" y="2987620"/>
            <a:ext cx="1178124" cy="1793285"/>
          </a:xfrm>
          <a:prstGeom prst="bentConnector3">
            <a:avLst>
              <a:gd name="adj1" fmla="val 36047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25" idx="2"/>
          </p:cNvCxnSpPr>
          <p:nvPr/>
        </p:nvCxnSpPr>
        <p:spPr>
          <a:xfrm rot="16200000" flipH="1">
            <a:off x="4289518" y="3265367"/>
            <a:ext cx="1609378" cy="1125807"/>
          </a:xfrm>
          <a:prstGeom prst="bentConnector3">
            <a:avLst>
              <a:gd name="adj1" fmla="val 74817"/>
            </a:avLst>
          </a:prstGeom>
          <a:ln w="28575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26" idx="2"/>
          </p:cNvCxnSpPr>
          <p:nvPr/>
        </p:nvCxnSpPr>
        <p:spPr>
          <a:xfrm rot="5400000" flipH="1" flipV="1">
            <a:off x="5048575" y="5092915"/>
            <a:ext cx="94365" cy="1122706"/>
          </a:xfrm>
          <a:prstGeom prst="bentConnector3">
            <a:avLst>
              <a:gd name="adj1" fmla="val -242251"/>
            </a:avLst>
          </a:prstGeom>
          <a:ln w="28575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402727" y="2413491"/>
            <a:ext cx="424365" cy="5860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 bwMode="auto">
              <a:xfrm>
                <a:off x="1593024" y="5985943"/>
                <a:ext cx="2457645" cy="504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ru-RU" sz="2400" b="0" dirty="0" smtClean="0"/>
                  <a:t>Сегменты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</m:sSubSup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024" y="5985943"/>
                <a:ext cx="2457645" cy="504049"/>
              </a:xfrm>
              <a:prstGeom prst="rect">
                <a:avLst/>
              </a:prstGeom>
              <a:blipFill rotWithShape="0">
                <a:blip r:embed="rId4"/>
                <a:stretch>
                  <a:fillRect l="-3722" t="-1205" b="-265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Стрелка вправо 23"/>
          <p:cNvSpPr/>
          <p:nvPr/>
        </p:nvSpPr>
        <p:spPr>
          <a:xfrm>
            <a:off x="6623273" y="2617085"/>
            <a:ext cx="360040" cy="333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Прямоугольник 24"/>
          <p:cNvSpPr/>
          <p:nvPr/>
        </p:nvSpPr>
        <p:spPr>
          <a:xfrm>
            <a:off x="4329074" y="2204134"/>
            <a:ext cx="404459" cy="819448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32175" y="4473324"/>
            <a:ext cx="404459" cy="1228126"/>
          </a:xfrm>
          <a:prstGeom prst="rect">
            <a:avLst/>
          </a:prstGeom>
          <a:solidFill>
            <a:srgbClr val="99CC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87624" y="1412776"/>
            <a:ext cx="7056784" cy="531927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9" name="Прямоугольник 28"/>
          <p:cNvSpPr/>
          <p:nvPr/>
        </p:nvSpPr>
        <p:spPr>
          <a:xfrm>
            <a:off x="7422634" y="4719902"/>
            <a:ext cx="452059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1" name="Стрелка вправо 30"/>
          <p:cNvSpPr/>
          <p:nvPr/>
        </p:nvSpPr>
        <p:spPr>
          <a:xfrm>
            <a:off x="6623273" y="4996513"/>
            <a:ext cx="360040" cy="333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 bwMode="auto">
              <a:xfrm>
                <a:off x="7164288" y="4114120"/>
                <a:ext cx="658702" cy="564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ТПВ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  <m:sup/>
                      </m:sSubSup>
                    </m:oMath>
                  </m:oMathPara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288" y="4114120"/>
                <a:ext cx="658702" cy="564706"/>
              </a:xfrm>
              <a:prstGeom prst="rect">
                <a:avLst/>
              </a:prstGeom>
              <a:blipFill rotWithShape="0">
                <a:blip r:embed="rId5"/>
                <a:stretch>
                  <a:fillRect r="-21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 bwMode="auto">
              <a:xfrm>
                <a:off x="7153658" y="1824419"/>
                <a:ext cx="658702" cy="49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ТПВ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  <m:sup/>
                      </m:sSubSup>
                    </m:oMath>
                  </m:oMathPara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3658" y="1824419"/>
                <a:ext cx="658702" cy="493277"/>
              </a:xfrm>
              <a:prstGeom prst="rect">
                <a:avLst/>
              </a:prstGeom>
              <a:blipFill rotWithShape="0">
                <a:blip r:embed="rId6"/>
                <a:stretch>
                  <a:fillRect r="-240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Овал 37"/>
          <p:cNvSpPr/>
          <p:nvPr/>
        </p:nvSpPr>
        <p:spPr>
          <a:xfrm>
            <a:off x="5129933" y="2321075"/>
            <a:ext cx="1053685" cy="974125"/>
          </a:xfrm>
          <a:prstGeom prst="ellipse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Ядро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129932" y="4632960"/>
            <a:ext cx="1053685" cy="974125"/>
          </a:xfrm>
          <a:prstGeom prst="ellipse">
            <a:avLst/>
          </a:pr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Ядро </a:t>
            </a:r>
            <a:r>
              <a:rPr lang="el-GR" sz="2000" dirty="0" smtClean="0">
                <a:solidFill>
                  <a:schemeClr val="tx1"/>
                </a:solidFill>
              </a:rPr>
              <a:t>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prstClr val="black"/>
                </a:solidFill>
              </a:rPr>
              <a:t>Балансировка загрузки ядер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17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8000" y="2213508"/>
            <a:ext cx="404459" cy="1385785"/>
          </a:xfrm>
          <a:prstGeom prst="rect">
            <a:avLst/>
          </a:prstGeom>
          <a:pattFill prst="wdDnDiag">
            <a:fgClr>
              <a:srgbClr val="FF9999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 bwMode="auto">
              <a:xfrm>
                <a:off x="1662509" y="1404000"/>
                <a:ext cx="2457645" cy="499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ru-RU" sz="2400" b="0" dirty="0" smtClean="0"/>
                  <a:t>Сегменты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</m:sSubSup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509" y="1404000"/>
                <a:ext cx="2457645" cy="499560"/>
              </a:xfrm>
              <a:prstGeom prst="rect">
                <a:avLst/>
              </a:prstGeom>
              <a:blipFill rotWithShape="0">
                <a:blip r:embed="rId3"/>
                <a:stretch>
                  <a:fillRect l="-3970" t="-1220" b="-280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2242000" y="2213508"/>
            <a:ext cx="404459" cy="926164"/>
          </a:xfrm>
          <a:prstGeom prst="rect">
            <a:avLst/>
          </a:prstGeom>
          <a:pattFill prst="wdDnDiag">
            <a:fgClr>
              <a:srgbClr val="FF9999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5246" y="2213508"/>
            <a:ext cx="404459" cy="1176637"/>
          </a:xfrm>
          <a:prstGeom prst="rect">
            <a:avLst/>
          </a:prstGeom>
          <a:pattFill prst="wdDnDiag">
            <a:fgClr>
              <a:srgbClr val="FF9999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61597" y="2213508"/>
            <a:ext cx="404459" cy="452042"/>
          </a:xfrm>
          <a:prstGeom prst="rect">
            <a:avLst/>
          </a:prstGeom>
          <a:pattFill prst="wdDnDiag">
            <a:fgClr>
              <a:srgbClr val="FF9999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8000" y="4719090"/>
            <a:ext cx="404459" cy="982360"/>
          </a:xfrm>
          <a:prstGeom prst="rect">
            <a:avLst/>
          </a:prstGeom>
          <a:pattFill prst="wdDnDiag">
            <a:fgClr>
              <a:srgbClr val="99CCFF"/>
            </a:fgClr>
            <a:bgClr>
              <a:schemeClr val="bg1"/>
            </a:bgClr>
          </a:patt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2000" y="5213293"/>
            <a:ext cx="404459" cy="488157"/>
          </a:xfrm>
          <a:prstGeom prst="rect">
            <a:avLst/>
          </a:prstGeom>
          <a:pattFill prst="wdDnDiag">
            <a:fgClr>
              <a:srgbClr val="99CCFF"/>
            </a:fgClr>
            <a:bgClr>
              <a:schemeClr val="bg1"/>
            </a:bgClr>
          </a:patt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5246" y="4637168"/>
            <a:ext cx="404459" cy="1064282"/>
          </a:xfrm>
          <a:prstGeom prst="rect">
            <a:avLst/>
          </a:prstGeom>
          <a:pattFill prst="wdDnDiag">
            <a:fgClr>
              <a:srgbClr val="99CCFF"/>
            </a:fgClr>
            <a:bgClr>
              <a:schemeClr val="bg1"/>
            </a:bgClr>
          </a:patt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1597" y="4473324"/>
            <a:ext cx="404459" cy="1228126"/>
          </a:xfrm>
          <a:prstGeom prst="rect">
            <a:avLst/>
          </a:prstGeom>
          <a:pattFill prst="wdDnDiag">
            <a:fgClr>
              <a:srgbClr val="99CCFF"/>
            </a:fgClr>
            <a:bgClr>
              <a:schemeClr val="bg1"/>
            </a:bgClr>
          </a:patt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02727" y="2413491"/>
            <a:ext cx="424365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 bwMode="auto">
              <a:xfrm>
                <a:off x="1593024" y="5985943"/>
                <a:ext cx="2457645" cy="504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ru-RU" sz="2400" b="0" dirty="0" smtClean="0"/>
                  <a:t>Сегменты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</m:sSubSup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024" y="5985943"/>
                <a:ext cx="2457645" cy="504049"/>
              </a:xfrm>
              <a:prstGeom prst="rect">
                <a:avLst/>
              </a:prstGeom>
              <a:blipFill rotWithShape="0">
                <a:blip r:embed="rId4"/>
                <a:stretch>
                  <a:fillRect l="-3722" t="-1205" b="-265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трелка вправо 19"/>
          <p:cNvSpPr/>
          <p:nvPr/>
        </p:nvSpPr>
        <p:spPr>
          <a:xfrm>
            <a:off x="6623273" y="2617085"/>
            <a:ext cx="360040" cy="333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Прямоугольник 20"/>
          <p:cNvSpPr/>
          <p:nvPr/>
        </p:nvSpPr>
        <p:spPr>
          <a:xfrm>
            <a:off x="4329074" y="2204134"/>
            <a:ext cx="404459" cy="819448"/>
          </a:xfrm>
          <a:prstGeom prst="rect">
            <a:avLst/>
          </a:prstGeom>
          <a:pattFill prst="wdDnDiag">
            <a:fgClr>
              <a:srgbClr val="FF9999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32175" y="4473324"/>
            <a:ext cx="404459" cy="1228126"/>
          </a:xfrm>
          <a:prstGeom prst="rect">
            <a:avLst/>
          </a:prstGeom>
          <a:pattFill prst="wdDnDiag">
            <a:fgClr>
              <a:srgbClr val="99CCFF"/>
            </a:fgClr>
            <a:bgClr>
              <a:schemeClr val="bg1"/>
            </a:bgClr>
          </a:patt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87624" y="1412776"/>
            <a:ext cx="7056784" cy="531927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Прямоугольник 24"/>
          <p:cNvSpPr/>
          <p:nvPr/>
        </p:nvSpPr>
        <p:spPr>
          <a:xfrm>
            <a:off x="7422634" y="4719902"/>
            <a:ext cx="452059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7" name="Стрелка вправо 26"/>
          <p:cNvSpPr/>
          <p:nvPr/>
        </p:nvSpPr>
        <p:spPr>
          <a:xfrm>
            <a:off x="6623273" y="4996513"/>
            <a:ext cx="360040" cy="333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 bwMode="auto">
              <a:xfrm>
                <a:off x="7164288" y="4114120"/>
                <a:ext cx="658702" cy="564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ТПВ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  <m:sup/>
                      </m:sSubSup>
                    </m:oMath>
                  </m:oMathPara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288" y="4114120"/>
                <a:ext cx="658702" cy="564706"/>
              </a:xfrm>
              <a:prstGeom prst="rect">
                <a:avLst/>
              </a:prstGeom>
              <a:blipFill rotWithShape="0">
                <a:blip r:embed="rId5"/>
                <a:stretch>
                  <a:fillRect r="-21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 bwMode="auto">
              <a:xfrm>
                <a:off x="7153658" y="1824419"/>
                <a:ext cx="658702" cy="49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ТПВ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  <m:sup/>
                      </m:sSubSup>
                    </m:oMath>
                  </m:oMathPara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3658" y="1824419"/>
                <a:ext cx="658702" cy="493277"/>
              </a:xfrm>
              <a:prstGeom prst="rect">
                <a:avLst/>
              </a:prstGeom>
              <a:blipFill rotWithShape="0">
                <a:blip r:embed="rId6"/>
                <a:stretch>
                  <a:fillRect r="-240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вал 29"/>
          <p:cNvSpPr/>
          <p:nvPr/>
        </p:nvSpPr>
        <p:spPr>
          <a:xfrm>
            <a:off x="5129933" y="2321075"/>
            <a:ext cx="1053685" cy="974125"/>
          </a:xfrm>
          <a:prstGeom prst="ellipse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Ядро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129932" y="4632960"/>
            <a:ext cx="1053685" cy="974125"/>
          </a:xfrm>
          <a:prstGeom prst="ellipse">
            <a:avLst/>
          </a:pr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Ядро </a:t>
            </a:r>
            <a:r>
              <a:rPr lang="el-GR" sz="2000" dirty="0" smtClean="0">
                <a:solidFill>
                  <a:schemeClr val="tx1"/>
                </a:solidFill>
              </a:rPr>
              <a:t>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05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Параллельные алгоритмы выполнения реляционных операций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Проекция</a:t>
            </a:r>
          </a:p>
          <a:p>
            <a:r>
              <a:rPr lang="ru-RU" dirty="0"/>
              <a:t>Выбор</a:t>
            </a:r>
          </a:p>
          <a:p>
            <a:r>
              <a:rPr lang="ru-RU" dirty="0"/>
              <a:t>Удаление дубликатов</a:t>
            </a:r>
          </a:p>
          <a:p>
            <a:r>
              <a:rPr lang="ru-RU" dirty="0"/>
              <a:t>Пересечение</a:t>
            </a:r>
          </a:p>
          <a:p>
            <a:r>
              <a:rPr lang="ru-RU" dirty="0"/>
              <a:t>Объединение</a:t>
            </a:r>
          </a:p>
          <a:p>
            <a:r>
              <a:rPr lang="ru-RU" dirty="0"/>
              <a:t>Естественное соединение</a:t>
            </a:r>
          </a:p>
          <a:p>
            <a:r>
              <a:rPr lang="ru-RU" dirty="0"/>
              <a:t>Группировка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18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08008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640" b="1088"/>
          <a:stretch/>
        </p:blipFill>
        <p:spPr>
          <a:xfrm>
            <a:off x="2555776" y="1196752"/>
            <a:ext cx="6328196" cy="5616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kern="1200" dirty="0" smtClean="0">
                <a:solidFill>
                  <a:schemeClr val="tx1"/>
                </a:solidFill>
                <a:latin typeface="Arial" pitchFamily="34" charset="0"/>
              </a:rPr>
              <a:t>Взаимодействие </a:t>
            </a:r>
            <a:r>
              <a:rPr lang="en-US" sz="2800" kern="1200" dirty="0" smtClean="0">
                <a:solidFill>
                  <a:schemeClr val="tx1"/>
                </a:solidFill>
                <a:latin typeface="Arial" pitchFamily="34" charset="0"/>
              </a:rPr>
              <a:t>SQL-</a:t>
            </a:r>
            <a:r>
              <a:rPr lang="ru-RU" sz="2800" kern="1200" dirty="0" smtClean="0">
                <a:solidFill>
                  <a:schemeClr val="tx1"/>
                </a:solidFill>
                <a:latin typeface="Arial" pitchFamily="34" charset="0"/>
              </a:rPr>
              <a:t>сервера </a:t>
            </a:r>
            <a:r>
              <a:rPr lang="ru-RU" sz="2800" kern="1200" dirty="0">
                <a:solidFill>
                  <a:schemeClr val="tx1"/>
                </a:solidFill>
                <a:latin typeface="Arial" pitchFamily="34" charset="0"/>
              </a:rPr>
              <a:t>с колоночным сопроцессором КСОП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772" y="1311424"/>
            <a:ext cx="1970980" cy="1593552"/>
          </a:xfr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SELECT </a:t>
            </a:r>
            <a:r>
              <a:rPr lang="en-US" sz="1800" dirty="0" smtClean="0"/>
              <a:t>D</a:t>
            </a:r>
            <a:r>
              <a:rPr lang="ru-RU" sz="1800" dirty="0"/>
              <a:t>, С</a:t>
            </a:r>
          </a:p>
          <a:p>
            <a:pPr marL="0" indent="0">
              <a:buNone/>
            </a:pPr>
            <a:r>
              <a:rPr lang="en-US" sz="1800" b="1" dirty="0" smtClean="0"/>
              <a:t>FROM</a:t>
            </a:r>
            <a:r>
              <a:rPr lang="en-US" sz="1800" dirty="0" smtClean="0"/>
              <a:t> R</a:t>
            </a:r>
            <a:r>
              <a:rPr lang="ru-RU" sz="1800" dirty="0"/>
              <a:t>, </a:t>
            </a:r>
            <a:r>
              <a:rPr lang="en-US" sz="1800" dirty="0"/>
              <a:t>S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WHERE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R.B</a:t>
            </a:r>
            <a:r>
              <a:rPr lang="ru-RU" sz="1800" dirty="0"/>
              <a:t> = S.B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</a:t>
            </a:r>
            <a:r>
              <a:rPr lang="ru-RU" sz="1800" b="1" dirty="0" smtClean="0"/>
              <a:t>AND</a:t>
            </a:r>
            <a:r>
              <a:rPr lang="ru-RU" sz="1800" dirty="0" smtClean="0"/>
              <a:t> C&lt;13;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19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102234" y="3284984"/>
            <a:ext cx="504056" cy="64807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29530" y="4221088"/>
            <a:ext cx="2426246" cy="1152128"/>
            <a:chOff x="129530" y="4221088"/>
            <a:chExt cx="2426246" cy="115212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Объект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6983356"/>
                    </p:ext>
                  </p:extLst>
                </p:nvPr>
              </p:nvGraphicFramePr>
              <p:xfrm>
                <a:off x="129530" y="4221088"/>
                <a:ext cx="2426246" cy="115212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299" name="Equation" r:id="rId5" imgW="2273040" imgH="1079280" progId="Equation.DSMT4">
                        <p:embed/>
                      </p:oleObj>
                    </mc:Choice>
                    <mc:Fallback>
                      <p:oleObj name="Equation" r:id="rId5" imgW="2273040" imgH="10792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9530" y="4221088"/>
                              <a:ext cx="2426246" cy="115212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Объект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6983356"/>
                    </p:ext>
                  </p:extLst>
                </p:nvPr>
              </p:nvGraphicFramePr>
              <p:xfrm>
                <a:off x="129530" y="4221088"/>
                <a:ext cx="2426246" cy="115212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91" name="Equation" r:id="rId7" imgW="2273040" imgH="1079280" progId="Equation.DSMT4">
                        <p:embed/>
                      </p:oleObj>
                    </mc:Choice>
                    <mc:Fallback>
                      <p:oleObj name="Equation" r:id="rId7" imgW="2273040" imgH="10792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9530" y="4221088"/>
                              <a:ext cx="2426246" cy="115212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1499510" y="4622939"/>
                  <a:ext cx="114732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⋈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510" y="4622939"/>
                  <a:ext cx="114732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2105" r="-684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827584" y="4566252"/>
                  <a:ext cx="200122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⋈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4566252"/>
                  <a:ext cx="200122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2121" r="-9091" b="-28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157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больших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2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4071219"/>
            <a:ext cx="5976664" cy="25073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ru-RU" sz="2400" dirty="0" smtClean="0"/>
              <a:t>Объем хранимой информации удваивается каждые два года</a:t>
            </a:r>
          </a:p>
          <a:p>
            <a:pPr eaLnBrk="1" hangingPunct="1"/>
            <a:r>
              <a:rPr lang="ru-RU" sz="2400" dirty="0"/>
              <a:t>из всего объема существующих данных потенциально полезны 22%, из которых менее 5% были подвергнуты </a:t>
            </a:r>
            <a:r>
              <a:rPr lang="ru-RU" sz="2400" dirty="0" smtClean="0"/>
              <a:t>анализу</a:t>
            </a:r>
            <a:endParaRPr lang="ru-RU" sz="2400" dirty="0"/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556792"/>
            <a:ext cx="8352928" cy="24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7410451" y="3890963"/>
            <a:ext cx="485774" cy="2333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959256" y="3890963"/>
            <a:ext cx="446431" cy="240084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466975" y="3573017"/>
            <a:ext cx="1384945" cy="24174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52476" y="3862388"/>
            <a:ext cx="1349986" cy="24765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86363" y="3881438"/>
            <a:ext cx="457200" cy="23336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40043" y="3871913"/>
            <a:ext cx="497083" cy="24765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Реконструкция результата на SQL-сервере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20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sp>
        <p:nvSpPr>
          <p:cNvPr id="6" name="Цилиндр 5"/>
          <p:cNvSpPr/>
          <p:nvPr/>
        </p:nvSpPr>
        <p:spPr>
          <a:xfrm>
            <a:off x="450195" y="1340768"/>
            <a:ext cx="3896777" cy="5328592"/>
          </a:xfrm>
          <a:prstGeom prst="can">
            <a:avLst>
              <a:gd name="adj" fmla="val 47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Прямоугольник 6"/>
          <p:cNvSpPr/>
          <p:nvPr/>
        </p:nvSpPr>
        <p:spPr>
          <a:xfrm>
            <a:off x="4756802" y="2996952"/>
            <a:ext cx="3559614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6404284" y="4223138"/>
            <a:ext cx="288032" cy="4794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TextBox 10"/>
          <p:cNvSpPr txBox="1"/>
          <p:nvPr/>
        </p:nvSpPr>
        <p:spPr>
          <a:xfrm>
            <a:off x="5049292" y="3205579"/>
            <a:ext cx="1203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Cambria" pitchFamily="18" charset="0"/>
              </a:rPr>
              <a:t>ТПВ</a:t>
            </a:r>
            <a:endParaRPr lang="ru-RU" sz="2000" i="1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105" y="1540604"/>
            <a:ext cx="126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ambria" pitchFamily="18" charset="0"/>
              </a:rPr>
              <a:t>R</a:t>
            </a:r>
            <a:endParaRPr lang="ru-RU" sz="2000" i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4969" y="1549049"/>
            <a:ext cx="126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ambria" pitchFamily="18" charset="0"/>
              </a:rPr>
              <a:t>S</a:t>
            </a:r>
            <a:endParaRPr lang="ru-RU" sz="2000" i="1" dirty="0"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6332" y="3291155"/>
            <a:ext cx="1183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Результат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608004" y="1256827"/>
            <a:ext cx="43288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SELECT</a:t>
            </a:r>
            <a:r>
              <a:rPr lang="en-US" sz="1600" dirty="0"/>
              <a:t> D, C</a:t>
            </a:r>
            <a:endParaRPr lang="ru-RU" sz="1600" dirty="0"/>
          </a:p>
          <a:p>
            <a:r>
              <a:rPr lang="en-US" sz="1600" b="1" dirty="0"/>
              <a:t>FROM</a:t>
            </a:r>
            <a:endParaRPr lang="ru-RU" sz="1600" dirty="0"/>
          </a:p>
          <a:p>
            <a:r>
              <a:rPr lang="ru-RU" sz="1600" dirty="0" smtClean="0"/>
              <a:t>    </a:t>
            </a:r>
            <a:r>
              <a:rPr lang="en-US" sz="1600" dirty="0" smtClean="0"/>
              <a:t>R </a:t>
            </a:r>
            <a:r>
              <a:rPr lang="en-US" sz="1600" b="1" dirty="0"/>
              <a:t>INNER JOIN</a:t>
            </a:r>
            <a:r>
              <a:rPr lang="en-US" sz="1600" dirty="0"/>
              <a:t> (</a:t>
            </a:r>
            <a:endParaRPr lang="ru-RU" sz="1600" dirty="0"/>
          </a:p>
          <a:p>
            <a:r>
              <a:rPr lang="ru-RU" sz="1600" dirty="0" smtClean="0"/>
              <a:t>        ТПВ </a:t>
            </a:r>
            <a:r>
              <a:rPr lang="en-US" sz="1600" b="1" dirty="0"/>
              <a:t>INNER</a:t>
            </a:r>
            <a:r>
              <a:rPr lang="en-US" sz="1600" dirty="0"/>
              <a:t> </a:t>
            </a:r>
            <a:r>
              <a:rPr lang="en-US" sz="1600" b="1" dirty="0"/>
              <a:t>JOIN</a:t>
            </a:r>
            <a:r>
              <a:rPr lang="en-US" sz="1600" dirty="0"/>
              <a:t> S </a:t>
            </a:r>
            <a:r>
              <a:rPr lang="en-US" sz="1600" b="1" dirty="0"/>
              <a:t>ON</a:t>
            </a:r>
            <a:r>
              <a:rPr lang="en-US" sz="1600" dirty="0"/>
              <a:t> (S.A = </a:t>
            </a:r>
            <a:r>
              <a:rPr lang="ru-RU" sz="1600" dirty="0"/>
              <a:t>ТПВ</a:t>
            </a:r>
            <a:r>
              <a:rPr lang="en-US" sz="1600" dirty="0"/>
              <a:t>.A</a:t>
            </a:r>
            <a:r>
              <a:rPr lang="en-US" sz="1600" baseline="-25000" dirty="0"/>
              <a:t>S</a:t>
            </a:r>
            <a:r>
              <a:rPr lang="en-US" sz="1600" dirty="0"/>
              <a:t>)</a:t>
            </a:r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smtClean="0"/>
              <a:t>   ) </a:t>
            </a:r>
            <a:r>
              <a:rPr lang="ru-RU" sz="1600" b="1" dirty="0"/>
              <a:t>ON</a:t>
            </a:r>
            <a:r>
              <a:rPr lang="ru-RU" sz="1600" dirty="0"/>
              <a:t> (R.A = ТПВ.A</a:t>
            </a:r>
            <a:r>
              <a:rPr lang="ru-RU" sz="1600" baseline="-25000" dirty="0"/>
              <a:t>R</a:t>
            </a:r>
            <a:r>
              <a:rPr lang="ru-RU" sz="1600" dirty="0"/>
              <a:t>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665303"/>
              </p:ext>
            </p:extLst>
          </p:nvPr>
        </p:nvGraphicFramePr>
        <p:xfrm>
          <a:off x="755576" y="1873265"/>
          <a:ext cx="1345760" cy="3250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86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50095"/>
              </p:ext>
            </p:extLst>
          </p:nvPr>
        </p:nvGraphicFramePr>
        <p:xfrm>
          <a:off x="2468807" y="1868949"/>
          <a:ext cx="1383113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A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B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C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11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12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86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86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15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61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14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58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21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102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11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115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18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21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21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86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25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58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13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11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21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14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115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15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58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27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11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17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40</a:t>
                      </a:r>
                      <a:endParaRPr lang="ru-RU" sz="1600" b="0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61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14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69008"/>
              </p:ext>
            </p:extLst>
          </p:nvPr>
        </p:nvGraphicFramePr>
        <p:xfrm>
          <a:off x="5182439" y="3629709"/>
          <a:ext cx="95592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A</a:t>
                      </a:r>
                      <a:r>
                        <a:rPr lang="en-US" sz="1600" b="1" i="1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R</a:t>
                      </a:r>
                      <a:endParaRPr lang="ru-RU" sz="1600" b="1" i="1" kern="1200" baseline="-25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A</a:t>
                      </a:r>
                      <a:r>
                        <a:rPr lang="en-US" sz="1600" b="1" i="1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S</a:t>
                      </a:r>
                      <a:endParaRPr lang="ru-RU" sz="1600" b="1" i="1" kern="1200" baseline="-25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78413"/>
              </p:ext>
            </p:extLst>
          </p:nvPr>
        </p:nvGraphicFramePr>
        <p:xfrm>
          <a:off x="6948264" y="3645024"/>
          <a:ext cx="95592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D</a:t>
                      </a:r>
                      <a:endParaRPr lang="ru-RU" sz="1600" b="1" i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C</a:t>
                      </a:r>
                      <a:endParaRPr lang="ru-RU" sz="1600" b="1" i="1" kern="1200" baseline="-25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s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11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e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12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f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w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r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g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t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q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700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/>
              <a:t>Формальное определение декомпозиции  естественного соединения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21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318991" y="659036"/>
            <a:ext cx="3065463" cy="393700"/>
            <a:chOff x="5318991" y="659036"/>
            <a:chExt cx="3065463" cy="3937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Объект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762567428"/>
                    </p:ext>
                  </p:extLst>
                </p:nvPr>
              </p:nvGraphicFramePr>
              <p:xfrm>
                <a:off x="5318991" y="659036"/>
                <a:ext cx="3065463" cy="393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908" name="Equation" r:id="rId4" imgW="3136680" imgH="431640" progId="Equation.DSMT4">
                        <p:embed/>
                      </p:oleObj>
                    </mc:Choice>
                    <mc:Fallback>
                      <p:oleObj name="Equation" r:id="rId4" imgW="3136680" imgH="431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18991" y="659036"/>
                              <a:ext cx="3065463" cy="39370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Объект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762567428"/>
                    </p:ext>
                  </p:extLst>
                </p:nvPr>
              </p:nvGraphicFramePr>
              <p:xfrm>
                <a:off x="5318991" y="659036"/>
                <a:ext cx="3065463" cy="393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20" name="Equation" r:id="rId6" imgW="3136680" imgH="431640" progId="Equation.DSMT4">
                        <p:embed/>
                      </p:oleObj>
                    </mc:Choice>
                    <mc:Fallback>
                      <p:oleObj name="Equation" r:id="rId6" imgW="3136680" imgH="431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18991" y="659036"/>
                              <a:ext cx="3065463" cy="39370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6" name="Прямоугольник 5"/>
            <p:cNvSpPr/>
            <p:nvPr/>
          </p:nvSpPr>
          <p:spPr>
            <a:xfrm>
              <a:off x="7046414" y="711748"/>
              <a:ext cx="261890" cy="286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6982666" y="659036"/>
                  <a:ext cx="3893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⋈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666" y="659036"/>
                  <a:ext cx="389385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068" y="1279168"/>
                <a:ext cx="8363272" cy="47133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200" dirty="0" smtClean="0"/>
                  <a:t>Схема БД: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𝑅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200" dirty="0" smtClean="0"/>
                  <a:t>;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ru-RU" sz="22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200" b="0" dirty="0" smtClean="0"/>
              </a:p>
              <a:p>
                <a:pPr marL="0" indent="0">
                  <a:buNone/>
                </a:pPr>
                <a:r>
                  <a:rPr lang="ru-RU" sz="2200" dirty="0" smtClean="0"/>
                  <a:t>Колоночные индексы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R.B</a:t>
                </a:r>
                <a:r>
                  <a:rPr lang="en-US" sz="2200" dirty="0" smtClean="0"/>
                  <a:t> </a:t>
                </a:r>
                <a:r>
                  <a:rPr lang="ru-RU" sz="2200" dirty="0" smtClean="0"/>
                  <a:t>и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S.B</a:t>
                </a:r>
                <a:r>
                  <a:rPr lang="ru-RU" sz="2200" dirty="0" smtClean="0"/>
                  <a:t>, для которых задана </a:t>
                </a:r>
                <a:r>
                  <a:rPr lang="ru-RU" sz="2200" dirty="0"/>
                  <a:t>доменно-интервальная фрагментация </a:t>
                </a:r>
                <a:r>
                  <a:rPr lang="ru-RU" sz="2200" dirty="0" smtClean="0"/>
                  <a:t>степени </a:t>
                </a:r>
                <a:r>
                  <a:rPr lang="en-US" sz="2200" i="1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ru-RU" sz="2200" i="1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 smtClean="0"/>
                  <a:t>по </a:t>
                </a:r>
                <a:r>
                  <a:rPr lang="ru-RU" sz="2200" dirty="0"/>
                  <a:t>атрибуту</a:t>
                </a:r>
                <a:r>
                  <a:rPr lang="en-US" sz="2200" dirty="0"/>
                  <a:t> </a:t>
                </a:r>
                <a:r>
                  <a:rPr lang="ru-RU" sz="2200" i="1" dirty="0" smtClean="0"/>
                  <a:t>В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ru-RU" sz="2200" dirty="0" smtClean="0"/>
              </a:p>
              <a:p>
                <a:endParaRPr lang="ru-RU" sz="2200" dirty="0"/>
              </a:p>
              <a:p>
                <a:endParaRPr lang="ru-RU" sz="2200" dirty="0" smtClean="0"/>
              </a:p>
              <a:p>
                <a:pPr marL="0" indent="0">
                  <a:buNone/>
                </a:pPr>
                <a:endParaRPr lang="ru-RU" sz="2200" dirty="0"/>
              </a:p>
            </p:txBody>
          </p:sp>
        </mc:Choice>
        <mc:Fallback xmlns="">
          <p:sp>
            <p:nvSpPr>
              <p:cNvPr id="9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068" y="1279168"/>
                <a:ext cx="8363272" cy="4713387"/>
              </a:xfrm>
              <a:blipFill rotWithShape="0">
                <a:blip r:embed="rId20"/>
                <a:stretch>
                  <a:fillRect l="-948" t="-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294467"/>
              </p:ext>
            </p:extLst>
          </p:nvPr>
        </p:nvGraphicFramePr>
        <p:xfrm>
          <a:off x="3707904" y="4649640"/>
          <a:ext cx="134604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9" name="Equation" r:id="rId21" imgW="1346040" imgH="939600" progId="Equation.DSMT4">
                  <p:embed/>
                </p:oleObj>
              </mc:Choice>
              <mc:Fallback>
                <p:oleObj name="Equation" r:id="rId21" imgW="13460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649640"/>
                        <a:ext cx="1346040" cy="93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074881"/>
              </p:ext>
            </p:extLst>
          </p:nvPr>
        </p:nvGraphicFramePr>
        <p:xfrm>
          <a:off x="736600" y="5810250"/>
          <a:ext cx="753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" name="Equation" r:id="rId23" imgW="7530840" imgH="609480" progId="Equation.DSMT4">
                  <p:embed/>
                </p:oleObj>
              </mc:Choice>
              <mc:Fallback>
                <p:oleObj name="Equation" r:id="rId23" imgW="75308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810250"/>
                        <a:ext cx="75311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695783" y="2564904"/>
                <a:ext cx="2396554" cy="836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limUpp>
                        <m:limUp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</m:e>
                            <m:lim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e>
                        <m:li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−1</m:t>
                          </m:r>
                        </m:lim>
                      </m:limUpp>
                      <m:sSubSup>
                        <m:sSub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83" y="2564904"/>
                <a:ext cx="2396554" cy="836639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623718" y="2564904"/>
                <a:ext cx="2396554" cy="836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limUpp>
                        <m:limUp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</m:e>
                            <m:lim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lim>
                          </m:limLow>
                        </m:e>
                        <m:li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−1</m:t>
                          </m:r>
                        </m:lim>
                      </m:limUpp>
                      <m:sSubSup>
                        <m:sSub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718" y="2564904"/>
                <a:ext cx="2396554" cy="836639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542"/>
          <p:cNvSpPr>
            <a:spLocks noChangeArrowheads="1"/>
          </p:cNvSpPr>
          <p:nvPr/>
        </p:nvSpPr>
        <p:spPr bwMode="auto">
          <a:xfrm>
            <a:off x="2464505" y="42407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2435"/>
              </p:ext>
            </p:extLst>
          </p:nvPr>
        </p:nvGraphicFramePr>
        <p:xfrm>
          <a:off x="1237580" y="3501008"/>
          <a:ext cx="58547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1" name="Equation" r:id="rId27" imgW="5854680" imgH="863280" progId="Equation.DSMT4">
                  <p:embed/>
                </p:oleObj>
              </mc:Choice>
              <mc:Fallback>
                <p:oleObj name="Equation" r:id="rId27" imgW="5854680" imgH="863280" progId="Equation.DSMT4">
                  <p:embed/>
                  <p:pic>
                    <p:nvPicPr>
                      <p:cNvPr id="0" name="Object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580" y="3501008"/>
                        <a:ext cx="585470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08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КСОП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Язык </a:t>
            </a:r>
            <a:r>
              <a:rPr lang="ru-RU" dirty="0" smtClean="0"/>
              <a:t>программирования: </a:t>
            </a:r>
            <a:r>
              <a:rPr lang="ru-RU" dirty="0"/>
              <a:t>Си</a:t>
            </a:r>
          </a:p>
          <a:p>
            <a:r>
              <a:rPr lang="ru-RU" dirty="0"/>
              <a:t>Технологии параллельного </a:t>
            </a:r>
            <a:r>
              <a:rPr lang="ru-RU" dirty="0" smtClean="0"/>
              <a:t>программирования: </a:t>
            </a:r>
            <a:r>
              <a:rPr lang="en-US" dirty="0"/>
              <a:t>MPI</a:t>
            </a:r>
            <a:r>
              <a:rPr lang="ru-RU" dirty="0"/>
              <a:t> и </a:t>
            </a:r>
            <a:r>
              <a:rPr lang="en-US" dirty="0"/>
              <a:t> </a:t>
            </a:r>
            <a:r>
              <a:rPr lang="en-US" dirty="0" err="1"/>
              <a:t>OpenMP</a:t>
            </a:r>
            <a:endParaRPr lang="ru-RU" dirty="0"/>
          </a:p>
          <a:p>
            <a:r>
              <a:rPr lang="ru-RU" dirty="0"/>
              <a:t>Исходные тексты приложения свободно доступны в сети Интернет: </a:t>
            </a:r>
            <a:br>
              <a:rPr lang="ru-RU" dirty="0"/>
            </a:br>
            <a:r>
              <a:rPr lang="ru-RU" dirty="0"/>
              <a:t>https://github.com/elena-ivanova/colomnindices/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22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0407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Характеристики вычислительных систем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23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18466133"/>
              </p:ext>
            </p:extLst>
          </p:nvPr>
        </p:nvGraphicFramePr>
        <p:xfrm>
          <a:off x="323528" y="1412776"/>
          <a:ext cx="8496176" cy="48991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«Торнадо ЮУрГУ»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</a:t>
                      </a:r>
                      <a:r>
                        <a:rPr lang="en-US" sz="1800" dirty="0" smtClean="0"/>
                        <a:t>RSC </a:t>
                      </a:r>
                      <a:r>
                        <a:rPr lang="en-US" sz="1800" dirty="0" err="1" smtClean="0"/>
                        <a:t>PetaStream</a:t>
                      </a:r>
                      <a:r>
                        <a:rPr lang="ru-RU" sz="1800" dirty="0" smtClean="0"/>
                        <a:t>»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узлов: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384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64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процессоров: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х </a:t>
                      </a:r>
                      <a:r>
                        <a:rPr lang="ru-RU" sz="1800" dirty="0" err="1" smtClean="0"/>
                        <a:t>Intel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Xeon</a:t>
                      </a:r>
                      <a:r>
                        <a:rPr lang="ru-RU" sz="1800" dirty="0" smtClean="0"/>
                        <a:t> X5680 </a:t>
                      </a:r>
                    </a:p>
                    <a:p>
                      <a:pPr algn="ctr"/>
                      <a:r>
                        <a:rPr lang="ru-RU" sz="1800" dirty="0" smtClean="0"/>
                        <a:t>(12 ядер по 3.33 ГГц; </a:t>
                      </a:r>
                    </a:p>
                    <a:p>
                      <a:pPr algn="ctr"/>
                      <a:r>
                        <a:rPr lang="ru-RU" sz="1800" dirty="0" smtClean="0"/>
                        <a:t>2 потока на ядро)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Оперативная память узла: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Гб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сопроцессора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Xeon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SE10X: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(61 ядро по 1.1 ГГц;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потока на ядро)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 Xeon Phi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7120 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(61 ядро по 1.24 ГГц)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Память сопроцессора: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Гб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Гб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системной сети: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InfiniBand QDR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InfiniBand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FDR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Тип управляющей сети: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Gigabit Ethernet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Gigabit Ethernet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Операционная система: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Linux CentOS 6.2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Linux CentOS 7.0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087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Тестовая база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24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229562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411548"/>
              </p:ext>
            </p:extLst>
          </p:nvPr>
        </p:nvGraphicFramePr>
        <p:xfrm>
          <a:off x="1571836" y="1935584"/>
          <a:ext cx="1823864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CUSTOMER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NAME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ADDRESS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NATION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PHONE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ACCTBAL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MKTSEGMENT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COMMENT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96687"/>
              </p:ext>
            </p:extLst>
          </p:nvPr>
        </p:nvGraphicFramePr>
        <p:xfrm>
          <a:off x="4923825" y="1935584"/>
          <a:ext cx="1823864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CUSTOMER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LINENUMBER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ORDERSTATUS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TOTALPRICE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ORDERDATE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PRIORITY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CLERK</a:t>
                      </a: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SHIPPRIORITY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…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COMMENT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0165" marR="5016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Правая фигурная скобка 15"/>
          <p:cNvSpPr/>
          <p:nvPr/>
        </p:nvSpPr>
        <p:spPr>
          <a:xfrm>
            <a:off x="6876256" y="1916832"/>
            <a:ext cx="396044" cy="45177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308304" y="399104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37 атрибутов</a:t>
            </a:r>
            <a:endParaRPr lang="ru-RU" dirty="0"/>
          </a:p>
        </p:txBody>
      </p:sp>
      <p:cxnSp>
        <p:nvCxnSpPr>
          <p:cNvPr id="18" name="Соединительная линия уступом 17"/>
          <p:cNvCxnSpPr>
            <a:cxnSpLocks noChangeShapeType="1"/>
          </p:cNvCxnSpPr>
          <p:nvPr/>
        </p:nvCxnSpPr>
        <p:spPr bwMode="auto">
          <a:xfrm>
            <a:off x="3376439" y="2540641"/>
            <a:ext cx="1548172" cy="33104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00"/>
            </a:solidFill>
            <a:miter lim="800000"/>
            <a:headEnd type="triangle" w="lg" len="lg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896036" y="130374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ORDERS</a:t>
            </a:r>
          </a:p>
          <a:p>
            <a:r>
              <a:rPr lang="ru-RU" dirty="0" smtClean="0"/>
              <a:t>SF </a:t>
            </a:r>
            <a:r>
              <a:rPr lang="ru-RU" dirty="0" smtClean="0">
                <a:sym typeface="Symbol" panose="05050102010706020507" pitchFamily="18" charset="2"/>
              </a:rPr>
              <a:t>х </a:t>
            </a:r>
            <a:r>
              <a:rPr lang="ru-RU" dirty="0" smtClean="0"/>
              <a:t>63</a:t>
            </a:r>
            <a:r>
              <a:rPr lang="ru-RU" dirty="0"/>
              <a:t> 000 000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11660" y="12758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CUSTOMER</a:t>
            </a:r>
          </a:p>
          <a:p>
            <a:r>
              <a:rPr lang="ru-RU" dirty="0" smtClean="0"/>
              <a:t>SF</a:t>
            </a:r>
            <a:r>
              <a:rPr lang="ru-RU" dirty="0" smtClean="0">
                <a:sym typeface="Symbol" panose="05050102010706020507" pitchFamily="18" charset="2"/>
              </a:rPr>
              <a:t> х </a:t>
            </a:r>
            <a:r>
              <a:rPr lang="ru-RU" dirty="0" smtClean="0"/>
              <a:t>630</a:t>
            </a:r>
            <a:r>
              <a:rPr lang="ru-RU" dirty="0"/>
              <a:t> </a:t>
            </a:r>
            <a:r>
              <a:rPr lang="ru-RU" dirty="0" smtClean="0"/>
              <a:t>000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29780" y="6018283"/>
            <a:ext cx="1307976" cy="36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SF</a:t>
            </a:r>
            <a:r>
              <a:rPr lang="ru-RU" dirty="0" smtClean="0">
                <a:sym typeface="Symbol" panose="05050102010706020507" pitchFamily="18" charset="2"/>
              </a:rPr>
              <a:t></a:t>
            </a:r>
            <a:r>
              <a:rPr lang="en-US" dirty="0" smtClean="0">
                <a:sym typeface="Symbol" panose="05050102010706020507" pitchFamily="18" charset="2"/>
              </a:rPr>
              <a:t>{1,10}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285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Тестовый запрос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509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Выдать заказы (с информацией о покупателе), общая стоимость которых не превышает величину </a:t>
            </a:r>
            <a:r>
              <a:rPr lang="en-US" sz="2400" dirty="0" err="1"/>
              <a:t>Sel</a:t>
            </a:r>
            <a:r>
              <a:rPr lang="ru-RU" sz="2400" dirty="0"/>
              <a:t>*100</a:t>
            </a:r>
            <a:r>
              <a:rPr lang="en-US" sz="2400" dirty="0"/>
              <a:t> </a:t>
            </a:r>
            <a:r>
              <a:rPr lang="ru-RU" sz="2400" dirty="0" smtClean="0"/>
              <a:t>000: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en-US" sz="2000" b="1" dirty="0" smtClean="0"/>
              <a:t>SELECT</a:t>
            </a:r>
            <a:r>
              <a:rPr lang="en-US" sz="2000" dirty="0" smtClean="0"/>
              <a:t> </a:t>
            </a:r>
            <a:r>
              <a:rPr lang="en-US" sz="2000" dirty="0"/>
              <a:t>*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b="1" dirty="0" smtClean="0"/>
              <a:t>FROM</a:t>
            </a:r>
            <a:r>
              <a:rPr lang="en-US" sz="2000" dirty="0" smtClean="0"/>
              <a:t> </a:t>
            </a:r>
            <a:r>
              <a:rPr lang="en-US" sz="2000" dirty="0"/>
              <a:t>CUSTOMER, ORDERS </a:t>
            </a:r>
            <a:endParaRPr lang="ru-RU" sz="2000" dirty="0"/>
          </a:p>
          <a:p>
            <a:pPr marL="0" indent="0">
              <a:buNone/>
            </a:pPr>
            <a:r>
              <a:rPr lang="en-US" sz="2000" b="1" dirty="0"/>
              <a:t>WHERE</a:t>
            </a:r>
            <a:r>
              <a:rPr lang="en-US" sz="2000" dirty="0"/>
              <a:t> (CUSTOMER.ID_CUSTOMER=ORDERS.ID_CUSTOMER)</a:t>
            </a:r>
            <a:endParaRPr lang="ru-RU" sz="2000" dirty="0"/>
          </a:p>
          <a:p>
            <a:pPr marL="0" indent="0">
              <a:buNone/>
            </a:pPr>
            <a:r>
              <a:rPr lang="en-US" sz="2000" b="1" dirty="0"/>
              <a:t>AND</a:t>
            </a:r>
            <a:r>
              <a:rPr lang="ru-RU" sz="2000" dirty="0"/>
              <a:t> (</a:t>
            </a:r>
            <a:r>
              <a:rPr lang="en-US" sz="2000" dirty="0"/>
              <a:t>ORDERS</a:t>
            </a:r>
            <a:r>
              <a:rPr lang="ru-RU" sz="2000" dirty="0"/>
              <a:t>.</a:t>
            </a:r>
            <a:r>
              <a:rPr lang="en-US" sz="2000" dirty="0"/>
              <a:t>TOTALPRICE</a:t>
            </a:r>
            <a:r>
              <a:rPr lang="ru-RU" sz="2000" dirty="0"/>
              <a:t> &lt;= </a:t>
            </a:r>
            <a:r>
              <a:rPr lang="en-US" sz="2000" dirty="0" err="1"/>
              <a:t>Sel</a:t>
            </a:r>
            <a:r>
              <a:rPr lang="ru-RU" sz="2000" dirty="0"/>
              <a:t>*100</a:t>
            </a:r>
            <a:r>
              <a:rPr lang="en-US" sz="2000" dirty="0"/>
              <a:t> </a:t>
            </a:r>
            <a:r>
              <a:rPr lang="ru-RU" sz="2000" dirty="0"/>
              <a:t>000).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25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962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Балансировка загрузки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процессорных </a:t>
            </a:r>
            <a:r>
              <a:rPr lang="ru-RU" sz="3200" dirty="0"/>
              <a:t>ядер </a:t>
            </a:r>
            <a:r>
              <a:rPr lang="ru-RU" sz="3200" dirty="0" err="1"/>
              <a:t>Xeon</a:t>
            </a:r>
            <a:r>
              <a:rPr lang="ru-RU" sz="3200" dirty="0"/>
              <a:t> </a:t>
            </a:r>
            <a:r>
              <a:rPr lang="ru-RU" sz="3200" dirty="0" err="1"/>
              <a:t>Phi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26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6021288"/>
            <a:ext cx="8517632" cy="6480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 smtClean="0"/>
              <a:t>Размер хранилища: 63 млн. записей</a:t>
            </a:r>
          </a:p>
          <a:p>
            <a:pPr marL="0" indent="0" algn="ctr">
              <a:buNone/>
            </a:pPr>
            <a:r>
              <a:rPr lang="ru-RU" sz="2400" dirty="0" smtClean="0"/>
              <a:t>Вычислительная система: «Торнадо ЮУрГУ»</a:t>
            </a:r>
            <a:endParaRPr lang="ru-RU" sz="2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330500"/>
              </p:ext>
            </p:extLst>
          </p:nvPr>
        </p:nvGraphicFramePr>
        <p:xfrm>
          <a:off x="1259631" y="1386992"/>
          <a:ext cx="6696744" cy="441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915816" y="1772816"/>
            <a:ext cx="0" cy="338437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04248" y="1772816"/>
            <a:ext cx="0" cy="3384376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555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Масштабируемость КСОП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27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50231157"/>
              </p:ext>
            </p:extLst>
          </p:nvPr>
        </p:nvGraphicFramePr>
        <p:xfrm>
          <a:off x="4427983" y="1330811"/>
          <a:ext cx="4392489" cy="366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50250104"/>
              </p:ext>
            </p:extLst>
          </p:nvPr>
        </p:nvGraphicFramePr>
        <p:xfrm>
          <a:off x="326330" y="1330811"/>
          <a:ext cx="4173661" cy="3682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14638" y="5373216"/>
            <a:ext cx="3727482" cy="6480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Размер хранилища: </a:t>
            </a:r>
            <a:br>
              <a:rPr lang="ru-RU" sz="1800" dirty="0" smtClean="0"/>
            </a:br>
            <a:r>
              <a:rPr lang="ru-RU" sz="1800" dirty="0" smtClean="0"/>
              <a:t>63 млн. записей</a:t>
            </a:r>
            <a:endParaRPr lang="ru-RU" sz="1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020982" y="5373215"/>
            <a:ext cx="3727482" cy="648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dirty="0" smtClean="0"/>
              <a:t>Размер хранилища: </a:t>
            </a:r>
            <a:br>
              <a:rPr lang="ru-RU" sz="1800" dirty="0" smtClean="0"/>
            </a:br>
            <a:r>
              <a:rPr lang="ru-RU" sz="1800" dirty="0" smtClean="0"/>
              <a:t>630 млн. записей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273373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Вычислительная система: </a:t>
            </a:r>
            <a:r>
              <a:rPr lang="ru-RU" dirty="0" smtClean="0"/>
              <a:t>«Торнадо </a:t>
            </a:r>
            <a:r>
              <a:rPr lang="ru-RU" dirty="0"/>
              <a:t>ЮУрГУ»</a:t>
            </a:r>
          </a:p>
        </p:txBody>
      </p:sp>
    </p:spTree>
    <p:extLst>
      <p:ext uri="{BB962C8B-B14F-4D97-AF65-F5344CB8AC3E}">
        <p14:creationId xmlns:p14="http://schemas.microsoft.com/office/powerpoint/2010/main" val="3997353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Масштабируемость КСОП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28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1043608" y="1268760"/>
          <a:ext cx="6731630" cy="435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899592" y="5709967"/>
            <a:ext cx="741682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kern="0" dirty="0" smtClean="0"/>
              <a:t>Размер хранилища: 63 млн. записей</a:t>
            </a:r>
          </a:p>
          <a:p>
            <a:pPr marL="0" indent="0" algn="ctr">
              <a:buFontTx/>
              <a:buNone/>
            </a:pPr>
            <a:r>
              <a:rPr lang="ru-RU" sz="1800" kern="0" dirty="0" smtClean="0"/>
              <a:t>Вычислительная система: «</a:t>
            </a:r>
            <a:r>
              <a:rPr lang="en-US" sz="1800" dirty="0"/>
              <a:t>RSC </a:t>
            </a:r>
            <a:r>
              <a:rPr lang="en-US" sz="1800" dirty="0" err="1"/>
              <a:t>PetaStream</a:t>
            </a:r>
            <a:r>
              <a:rPr lang="ru-RU" sz="1800" kern="0" dirty="0" smtClean="0"/>
              <a:t>»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1269801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994"/>
            <a:ext cx="9144000" cy="687710"/>
          </a:xfrm>
        </p:spPr>
        <p:txBody>
          <a:bodyPr/>
          <a:lstStyle/>
          <a:p>
            <a:r>
              <a:rPr lang="ru-RU" sz="2800" dirty="0"/>
              <a:t>Использование КСОП </a:t>
            </a:r>
            <a:r>
              <a:rPr lang="ru-RU" sz="2800" dirty="0" smtClean="0"/>
              <a:t>при </a:t>
            </a:r>
            <a:r>
              <a:rPr lang="ru-RU" sz="2800" dirty="0"/>
              <a:t>выполнении SQ</a:t>
            </a:r>
            <a:r>
              <a:rPr lang="en-US" sz="2800" dirty="0"/>
              <a:t>L</a:t>
            </a:r>
            <a:r>
              <a:rPr lang="ru-RU" sz="2800" dirty="0"/>
              <a:t>‑запросов</a:t>
            </a: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69990"/>
              </p:ext>
            </p:extLst>
          </p:nvPr>
        </p:nvGraphicFramePr>
        <p:xfrm>
          <a:off x="323528" y="764704"/>
          <a:ext cx="8568950" cy="603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Конфигурация</a:t>
                      </a:r>
                      <a:endParaRPr lang="ru-RU" b="0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в минутах</a:t>
                      </a:r>
                      <a:endParaRPr lang="ru-RU" b="0" dirty="0"/>
                    </a:p>
                  </a:txBody>
                  <a:tcPr marT="108000" marB="10800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=0.0005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08000" marB="10800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=0.005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08000" marB="10800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=0.05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08000" marB="10800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48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й запуск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й запуск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й запуск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й запуск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й запуск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й запуск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/>
                        <a:t>PostgreSQL</a:t>
                      </a:r>
                      <a:endParaRPr lang="ru-RU" dirty="0"/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1.21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1.29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1.57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greSQL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B-Trees</a:t>
                      </a:r>
                      <a:endParaRPr lang="ru-RU" dirty="0" smtClean="0"/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2.62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2.34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2.83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2.63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greSQL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CCOP</a:t>
                      </a:r>
                      <a:endParaRPr lang="ru-RU" dirty="0" smtClean="0"/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0.073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0.008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0.65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0.0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2.03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1.72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84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Ускорение</a:t>
                      </a:r>
                      <a:endParaRPr lang="ru-RU" dirty="0"/>
                    </a:p>
                  </a:txBody>
                  <a:tcPr marT="180000" marB="180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T="180000" marB="180000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 marT="180000" marB="180000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T="180000" marB="180000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T="180000" marB="180000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T="180000" marB="180000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T="180000" marB="180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151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27</a:t>
                      </a:r>
                      <a:endParaRPr lang="ru-RU" sz="20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4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0.9</a:t>
                      </a:r>
                      <a:endParaRPr lang="ru-RU" sz="20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36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293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4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50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1.4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1.53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4" y="594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047785"/>
              </p:ext>
            </p:extLst>
          </p:nvPr>
        </p:nvGraphicFramePr>
        <p:xfrm>
          <a:off x="405440" y="5527129"/>
          <a:ext cx="10953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5" name="Equation" r:id="rId4" imgW="1066337" imgH="545863" progId="Equation.DSMT4">
                  <p:embed/>
                </p:oleObj>
              </mc:Choice>
              <mc:Fallback>
                <p:oleObj name="Equation" r:id="rId4" imgW="1066337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0" y="5527129"/>
                        <a:ext cx="109537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079185"/>
              </p:ext>
            </p:extLst>
          </p:nvPr>
        </p:nvGraphicFramePr>
        <p:xfrm>
          <a:off x="405440" y="6165304"/>
          <a:ext cx="11906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" name="Equation" r:id="rId6" imgW="1079032" imgH="545863" progId="Equation.DSMT4">
                  <p:embed/>
                </p:oleObj>
              </mc:Choice>
              <mc:Fallback>
                <p:oleObj name="Equation" r:id="rId6" imgW="1079032" imgH="54586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0" y="6165304"/>
                        <a:ext cx="119062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29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6628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24744"/>
          </a:xfrm>
        </p:spPr>
        <p:txBody>
          <a:bodyPr/>
          <a:lstStyle/>
          <a:p>
            <a:r>
              <a:rPr lang="ru-RU" sz="3200" dirty="0"/>
              <a:t>Тенденции в развитии технологий обработки больших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обработки больших данных необходимо использовать СУБД </a:t>
            </a:r>
            <a:br>
              <a:rPr lang="ru-RU" dirty="0"/>
            </a:br>
            <a:r>
              <a:rPr lang="ru-RU" dirty="0"/>
              <a:t>(Майкл </a:t>
            </a:r>
            <a:r>
              <a:rPr lang="ru-RU" dirty="0" err="1"/>
              <a:t>Стоунбрейкер</a:t>
            </a:r>
            <a:r>
              <a:rPr lang="ru-RU" dirty="0"/>
              <a:t>)</a:t>
            </a:r>
          </a:p>
          <a:p>
            <a:r>
              <a:rPr lang="ru-RU" dirty="0"/>
              <a:t>Кластерные вычислительные системы с большой суммарной оперативной памятью</a:t>
            </a:r>
          </a:p>
          <a:p>
            <a:r>
              <a:rPr lang="ru-RU" dirty="0"/>
              <a:t>Базы данных в оперативной памяти </a:t>
            </a:r>
          </a:p>
          <a:p>
            <a:r>
              <a:rPr lang="ru-RU" dirty="0" smtClean="0"/>
              <a:t>Многоядерные ускорители</a:t>
            </a:r>
            <a:endParaRPr lang="ru-RU" dirty="0"/>
          </a:p>
          <a:p>
            <a:r>
              <a:rPr lang="ru-RU" dirty="0" smtClean="0"/>
              <a:t>Колоночное </a:t>
            </a:r>
            <a:r>
              <a:rPr lang="ru-RU" dirty="0"/>
              <a:t>представление данных со </a:t>
            </a:r>
            <a:r>
              <a:rPr lang="ru-RU" dirty="0" smtClean="0"/>
              <a:t>сжатием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3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2462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/>
              <a:t>Основные результаты</a:t>
            </a:r>
            <a:r>
              <a:rPr lang="en-US" altLang="ru-RU" sz="3600" dirty="0"/>
              <a:t>, </a:t>
            </a: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>выносимые на защиту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eaLnBrk="1" hangingPunct="1">
              <a:buNone/>
            </a:pPr>
            <a:r>
              <a:rPr lang="en-US" altLang="ru-RU" sz="2100" dirty="0">
                <a:solidFill>
                  <a:srgbClr val="000000"/>
                </a:solidFill>
              </a:rPr>
              <a:t>1) 	</a:t>
            </a:r>
            <a:r>
              <a:rPr lang="ru-RU" sz="2100" dirty="0"/>
              <a:t>Разработана доменно-колоночная модель представления данных, на базе которой выполнена декомпозиция основных реляционных операций с помощью распределенных колоночных индексов</a:t>
            </a:r>
            <a:r>
              <a:rPr lang="ru-RU" altLang="ru-RU" sz="2100" dirty="0" smtClean="0">
                <a:solidFill>
                  <a:srgbClr val="000000"/>
                </a:solidFill>
              </a:rPr>
              <a:t>.</a:t>
            </a:r>
            <a:endParaRPr lang="ru-RU" altLang="ru-RU" sz="2100" dirty="0">
              <a:solidFill>
                <a:srgbClr val="000000"/>
              </a:solidFill>
            </a:endParaRPr>
          </a:p>
          <a:p>
            <a:pPr lvl="0" eaLnBrk="1" hangingPunct="1">
              <a:buNone/>
            </a:pPr>
            <a:r>
              <a:rPr lang="en-US" altLang="ru-RU" sz="2100" dirty="0">
                <a:solidFill>
                  <a:srgbClr val="000000"/>
                </a:solidFill>
              </a:rPr>
              <a:t>2</a:t>
            </a:r>
            <a:r>
              <a:rPr lang="ru-RU" altLang="ru-RU" sz="2100" dirty="0">
                <a:solidFill>
                  <a:srgbClr val="000000"/>
                </a:solidFill>
              </a:rPr>
              <a:t>)	</a:t>
            </a:r>
            <a:r>
              <a:rPr lang="ru-RU" sz="2100" dirty="0"/>
              <a:t>Разработаны </a:t>
            </a:r>
            <a:r>
              <a:rPr lang="ru-RU" sz="2100" dirty="0" err="1"/>
              <a:t>высокомасштабируемые</a:t>
            </a:r>
            <a:r>
              <a:rPr lang="ru-RU" sz="2100" dirty="0"/>
              <a:t> параллельные алгоритмы выполнения основных реляционных операций, использующие распределенные колоночные индексы</a:t>
            </a:r>
            <a:r>
              <a:rPr lang="ru-RU" altLang="ru-RU" sz="2100" dirty="0" smtClean="0">
                <a:solidFill>
                  <a:srgbClr val="000000"/>
                </a:solidFill>
              </a:rPr>
              <a:t>.</a:t>
            </a:r>
            <a:endParaRPr lang="ru-RU" altLang="ru-RU" sz="2100" dirty="0">
              <a:solidFill>
                <a:srgbClr val="000000"/>
              </a:solidFill>
            </a:endParaRPr>
          </a:p>
          <a:p>
            <a:pPr lvl="0" eaLnBrk="1" hangingPunct="1">
              <a:buNone/>
            </a:pPr>
            <a:r>
              <a:rPr lang="en-US" altLang="ru-RU" sz="2100" dirty="0">
                <a:solidFill>
                  <a:srgbClr val="000000"/>
                </a:solidFill>
              </a:rPr>
              <a:t>3</a:t>
            </a:r>
            <a:r>
              <a:rPr lang="ru-RU" altLang="ru-RU" sz="2100" dirty="0">
                <a:solidFill>
                  <a:srgbClr val="000000"/>
                </a:solidFill>
              </a:rPr>
              <a:t>)	</a:t>
            </a:r>
            <a:r>
              <a:rPr lang="ru-RU" sz="2100" dirty="0"/>
              <a:t>Выполнена реализация колоночного сопроцессора для кластерных вычислительных систем</a:t>
            </a:r>
            <a:r>
              <a:rPr lang="ru-RU" altLang="ru-RU" sz="2100" dirty="0" smtClean="0">
                <a:solidFill>
                  <a:srgbClr val="000000"/>
                </a:solidFill>
              </a:rPr>
              <a:t>. </a:t>
            </a:r>
            <a:r>
              <a:rPr lang="ru-RU" altLang="ru-RU" sz="2100" dirty="0">
                <a:solidFill>
                  <a:srgbClr val="000000"/>
                </a:solidFill>
              </a:rPr>
              <a:t>Общий объем кода на языке Си составил около </a:t>
            </a:r>
            <a:r>
              <a:rPr lang="ru-RU" altLang="ru-RU" sz="2100" dirty="0" smtClean="0">
                <a:solidFill>
                  <a:srgbClr val="000000"/>
                </a:solidFill>
              </a:rPr>
              <a:t>2500 </a:t>
            </a:r>
            <a:r>
              <a:rPr lang="ru-RU" altLang="ru-RU" sz="2100" dirty="0">
                <a:solidFill>
                  <a:srgbClr val="000000"/>
                </a:solidFill>
              </a:rPr>
              <a:t>строк. Исходные тексты прототипа свободно доступны в Интернет по адресу: </a:t>
            </a:r>
            <a:r>
              <a:rPr lang="ru-RU" sz="2100" dirty="0"/>
              <a:t>https://github.com/elena-ivanova/colomnindices/</a:t>
            </a:r>
            <a:r>
              <a:rPr lang="ru-RU" altLang="ru-RU" sz="2100" dirty="0" smtClean="0">
                <a:solidFill>
                  <a:srgbClr val="000000"/>
                </a:solidFill>
              </a:rPr>
              <a:t>.</a:t>
            </a:r>
            <a:endParaRPr lang="ru-RU" altLang="ru-RU" sz="2100" dirty="0">
              <a:solidFill>
                <a:srgbClr val="000000"/>
              </a:solidFill>
            </a:endParaRPr>
          </a:p>
          <a:p>
            <a:pPr lvl="0" eaLnBrk="1" hangingPunct="1">
              <a:buNone/>
            </a:pPr>
            <a:r>
              <a:rPr lang="en-US" altLang="ru-RU" sz="2100" dirty="0">
                <a:solidFill>
                  <a:srgbClr val="000000"/>
                </a:solidFill>
              </a:rPr>
              <a:t>4</a:t>
            </a:r>
            <a:r>
              <a:rPr lang="ru-RU" altLang="ru-RU" sz="2100" dirty="0">
                <a:solidFill>
                  <a:srgbClr val="000000"/>
                </a:solidFill>
              </a:rPr>
              <a:t>)	</a:t>
            </a:r>
            <a:r>
              <a:rPr lang="ru-RU" sz="2100" dirty="0"/>
              <a:t>Проведены вычислительные эксперименты, подтверждающие эффективность предложенных подходов</a:t>
            </a:r>
            <a:r>
              <a:rPr lang="ru-RU" altLang="ru-RU" sz="21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30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335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Цель диссертационной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азработка </a:t>
            </a:r>
            <a:r>
              <a:rPr lang="ru-RU" dirty="0"/>
              <a:t>и </a:t>
            </a:r>
            <a:r>
              <a:rPr lang="ru-RU" dirty="0" smtClean="0"/>
              <a:t>исследование </a:t>
            </a:r>
            <a:r>
              <a:rPr lang="ru-RU" dirty="0"/>
              <a:t>эффективных методов параллельной обработки сверхбольших баз данных с использованием колоночного представления информации, ориентированных на кластерные вычислительные системы, оснащенные многоядерными ускорителями, и допускающих интеграцию с реляционными СУБД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4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394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Основные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ru-RU" dirty="0" smtClean="0"/>
              <a:t>Разработать колоночные индексы и методы их фрагментации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ru-RU" dirty="0" smtClean="0"/>
              <a:t>Разработать </a:t>
            </a:r>
            <a:r>
              <a:rPr lang="ru-RU" dirty="0"/>
              <a:t>методы декомпозиции </a:t>
            </a:r>
            <a:r>
              <a:rPr lang="ru-RU" dirty="0" smtClean="0"/>
              <a:t>реляционных операций для распределенных колоночных индексов</a:t>
            </a:r>
            <a:endParaRPr lang="ru-RU" altLang="ru-RU" dirty="0"/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ru-RU" dirty="0"/>
              <a:t>Реализовать предложенные </a:t>
            </a:r>
            <a:r>
              <a:rPr lang="ru-RU" dirty="0" smtClean="0"/>
              <a:t>подходы и </a:t>
            </a:r>
            <a:r>
              <a:rPr lang="ru-RU" dirty="0"/>
              <a:t>методы в виде колоночного сопроцессора </a:t>
            </a:r>
            <a:r>
              <a:rPr lang="ru-RU" dirty="0" smtClean="0"/>
              <a:t>КСОП для кластерных </a:t>
            </a:r>
            <a:r>
              <a:rPr lang="ru-RU" dirty="0"/>
              <a:t>вычислительных </a:t>
            </a:r>
            <a:r>
              <a:rPr lang="ru-RU" dirty="0" smtClean="0"/>
              <a:t>систем</a:t>
            </a:r>
            <a:endParaRPr lang="ru-RU" altLang="ru-RU" dirty="0"/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ru-RU" dirty="0"/>
              <a:t>Провести вычислительные </a:t>
            </a:r>
            <a:r>
              <a:rPr lang="ru-RU" dirty="0" smtClean="0"/>
              <a:t>эксперименты с использованием КСОП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5</a:t>
            </a:fld>
            <a:r>
              <a:rPr lang="ru-RU" altLang="ru-RU" dirty="0" smtClean="0"/>
              <a:t>/30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253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9002"/>
            <a:ext cx="8784976" cy="759718"/>
          </a:xfrm>
        </p:spPr>
        <p:txBody>
          <a:bodyPr/>
          <a:lstStyle/>
          <a:p>
            <a:r>
              <a:rPr lang="ru-RU" sz="3600" dirty="0" smtClean="0"/>
              <a:t>Работы по теме диссертации</a:t>
            </a:r>
            <a:endParaRPr lang="ru-RU" sz="36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502661"/>
              </p:ext>
            </p:extLst>
          </p:nvPr>
        </p:nvGraphicFramePr>
        <p:xfrm>
          <a:off x="35496" y="1196752"/>
          <a:ext cx="9108504" cy="537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5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5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Ramamurthy R., Dewitt D., Su Q. A case for fractured mirrors // Proceedings of the VLDB Endowment. 2002. Vol. 12, No. 2. P. 89-101.</a:t>
                      </a:r>
                      <a:endParaRPr lang="ru-RU" sz="15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«Разбитое зеркало»</a:t>
                      </a:r>
                    </a:p>
                    <a:p>
                      <a:endParaRPr lang="ru-RU" sz="15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Abadi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D.J., Madden S.R.,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Hachem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N. Column-Stores vs. Row-Stores: How Different Are They Really? // Proceedings of the 2008 ACM SIGMOD international conference on Management of data, June 9-12, 2008, Vancouver, BC, Canada. ACM, 2008. P. 967-980.</a:t>
                      </a:r>
                      <a:endParaRPr lang="en-US" sz="15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Эмуляция колоночного представления в строчной СУБД</a:t>
                      </a:r>
                      <a:endParaRPr lang="en-US" sz="15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35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Bruno N. Teaching an Old Elephant New Tricks // Online Proceedings of Fourth Biennial Conference on Innovative Data Systems Research (CIDR 2009), Asilomar, CA, USA, January 4-7, 2009.</a:t>
                      </a:r>
                      <a:endParaRPr lang="en-US" sz="15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500" dirty="0" smtClean="0"/>
                        <a:t>С-таблицы</a:t>
                      </a:r>
                      <a:endParaRPr lang="en-US" sz="15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El-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Helw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A., Ross K.A.,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Bhattacharjee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B., Lang C.A.,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Mihaila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G.A. Column-oriented query processing for row stores // Proceedings of the ACM 14th international workshop on Data Warehousing and OLAP (DOLAP '11), October 28, 2011, Glasgow, United Kingdom. ACM, 2011. P. 67-74.</a:t>
                      </a:r>
                      <a:endParaRPr lang="en-US" sz="15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Только индексные планы</a:t>
                      </a:r>
                      <a:endParaRPr lang="en-US" sz="15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Larson P.-A.,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Clinciu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C., Hanson E. N., Oks A., Price S. L.,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Rangarajan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S.,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Surna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A., Zhou Q. SQL server column store indexes // Proceedings of the 2011 ACM SIGMOD International Conference on Management of data (SIGMOD '11), June 12-16, 2011, Athens, Greece. ACM, 2011. P. 1177‑1184.</a:t>
                      </a:r>
                      <a:endParaRPr lang="en-US" sz="15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500" dirty="0" smtClean="0"/>
                        <a:t>Индексы колоночной памяти (</a:t>
                      </a:r>
                      <a:r>
                        <a:rPr lang="en-US" sz="1500" dirty="0" smtClean="0"/>
                        <a:t>column store indexes)</a:t>
                      </a:r>
                      <a:endParaRPr lang="ru-RU" sz="1500" dirty="0" smtClean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Jha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S., He B., Lu M., Cheng X., Huynh H. P. Improving main memory hash joins on Intel Xeon Phi processors: an experimental approach // Proceedings of the VLDB Endowment. 2015. Vol. 8, No. 6. P. </a:t>
                      </a:r>
                      <a:b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642-653.</a:t>
                      </a:r>
                      <a:endParaRPr lang="en-US" sz="15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500" dirty="0" smtClean="0"/>
                        <a:t>Использование </a:t>
                      </a:r>
                      <a:r>
                        <a:rPr lang="en-US" sz="1500" dirty="0" smtClean="0"/>
                        <a:t>Xeon Phi</a:t>
                      </a:r>
                      <a:endParaRPr lang="ru-RU" sz="1500" dirty="0" smtClean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6</a:t>
            </a:fld>
            <a:r>
              <a:rPr lang="ru-RU" altLang="ru-RU" dirty="0" smtClean="0"/>
              <a:t>/30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090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Предлагаемое решение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7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0317" y="2385217"/>
            <a:ext cx="1584176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0816" y="255565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СУБД</a:t>
            </a:r>
            <a:endParaRPr lang="ru-RU" sz="2000" dirty="0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640317" y="3563767"/>
            <a:ext cx="1584176" cy="1036773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7564" y="397665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БД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353984" y="3249313"/>
            <a:ext cx="0" cy="31445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02913" y="3240294"/>
            <a:ext cx="0" cy="32283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404011" y="3253813"/>
            <a:ext cx="1728192" cy="1804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0796" y="155725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SQL</a:t>
            </a:r>
            <a:r>
              <a:rPr lang="ru-RU" sz="2000" dirty="0" smtClean="0"/>
              <a:t>-сервер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2224028"/>
            <a:ext cx="4464496" cy="3293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56411" y="3415981"/>
            <a:ext cx="523220" cy="5232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30533" y="337847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endParaRPr lang="ru-RU" sz="2400" baseline="-25000" dirty="0"/>
          </a:p>
        </p:txBody>
      </p:sp>
      <p:sp>
        <p:nvSpPr>
          <p:cNvPr id="16" name="Овал 15"/>
          <p:cNvSpPr/>
          <p:nvPr/>
        </p:nvSpPr>
        <p:spPr>
          <a:xfrm>
            <a:off x="5446385" y="3407355"/>
            <a:ext cx="523220" cy="5232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20507" y="336985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/>
              <a:t>u</a:t>
            </a:r>
            <a:endParaRPr lang="ru-RU" sz="24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0321" y="3324809"/>
            <a:ext cx="81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65108" y="1553729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Колоночный сопроцессор КСОП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4650728" y="2446222"/>
            <a:ext cx="3360403" cy="4021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931922" y="2420888"/>
            <a:ext cx="273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Соединительная сеть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2224028"/>
            <a:ext cx="1944216" cy="2573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56411" y="4248682"/>
            <a:ext cx="1413194" cy="6374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728044" y="3921496"/>
            <a:ext cx="0" cy="31445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876973" y="3912477"/>
            <a:ext cx="0" cy="32283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632858" y="3930122"/>
            <a:ext cx="0" cy="31445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781787" y="3921103"/>
            <a:ext cx="0" cy="32283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endCxn id="11" idx="0"/>
          </p:cNvCxnSpPr>
          <p:nvPr/>
        </p:nvCxnSpPr>
        <p:spPr>
          <a:xfrm rot="5400000">
            <a:off x="5176410" y="2912695"/>
            <a:ext cx="432815" cy="2494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611107" y="3233536"/>
            <a:ext cx="1728192" cy="1804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763507" y="3395704"/>
            <a:ext cx="523220" cy="5232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737629" y="33582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endParaRPr lang="ru-RU" sz="2400" baseline="-25000" dirty="0"/>
          </a:p>
        </p:txBody>
      </p:sp>
      <p:sp>
        <p:nvSpPr>
          <p:cNvPr id="32" name="Овал 31"/>
          <p:cNvSpPr/>
          <p:nvPr/>
        </p:nvSpPr>
        <p:spPr>
          <a:xfrm>
            <a:off x="7653481" y="3387078"/>
            <a:ext cx="523220" cy="5232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627603" y="334957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/>
              <a:t>u</a:t>
            </a:r>
            <a:endParaRPr lang="ru-RU" sz="24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7077417" y="3304532"/>
            <a:ext cx="81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763507" y="4228405"/>
            <a:ext cx="1413194" cy="6374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6935140" y="3901219"/>
            <a:ext cx="0" cy="31445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084069" y="3892200"/>
            <a:ext cx="0" cy="32283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839954" y="3909845"/>
            <a:ext cx="0" cy="31445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988883" y="3900826"/>
            <a:ext cx="0" cy="32283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endCxn id="29" idx="0"/>
          </p:cNvCxnSpPr>
          <p:nvPr/>
        </p:nvCxnSpPr>
        <p:spPr>
          <a:xfrm rot="16200000" flipH="1">
            <a:off x="7149482" y="2907815"/>
            <a:ext cx="412536" cy="23890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419428" y="3115942"/>
            <a:ext cx="1720524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87602" y="206084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Запрос на выполнение операции</a:t>
            </a:r>
            <a:endParaRPr lang="ru-RU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2419428" y="4149080"/>
            <a:ext cx="1720524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472732" y="376027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ТПВ</a:t>
            </a:r>
            <a:endParaRPr lang="ru-RU" sz="2000" baseline="30000" dirty="0"/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1046100" y="5435762"/>
            <a:ext cx="2632126" cy="777279"/>
          </a:xfrm>
          <a:prstGeom prst="wedgeRoundRectCallout">
            <a:avLst>
              <a:gd name="adj1" fmla="val 89002"/>
              <a:gd name="adj2" fmla="val -13358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Распределенные колоночные индексы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79853" y="557903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Кластерная вычислительная система </a:t>
            </a:r>
            <a:br>
              <a:rPr lang="ru-RU" sz="2000" dirty="0" smtClean="0"/>
            </a:br>
            <a:r>
              <a:rPr lang="ru-RU" sz="2000" dirty="0" smtClean="0"/>
              <a:t>с многоядерными ускорителями</a:t>
            </a:r>
            <a:endParaRPr lang="ru-RU" sz="2000" dirty="0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4638738" y="4388193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5513055" y="4377445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849887" y="4201924"/>
            <a:ext cx="81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</a:t>
            </a:r>
            <a:endParaRPr lang="ru-RU" sz="2800" dirty="0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/>
          </p:nvPr>
        </p:nvGraphicFramePr>
        <p:xfrm>
          <a:off x="6834403" y="4388193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/>
          </p:nvPr>
        </p:nvGraphicFramePr>
        <p:xfrm>
          <a:off x="7708720" y="4377445"/>
          <a:ext cx="3585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58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045552" y="4201924"/>
            <a:ext cx="81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2438846" y="414696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(таблица предварительных вычислений)</a:t>
            </a:r>
            <a:endParaRPr lang="ru-RU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64455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Колоночный индекс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8</a:t>
            </a:fld>
            <a:r>
              <a:rPr lang="ru-RU" altLang="ru-RU" dirty="0" smtClean="0"/>
              <a:t>/30</a:t>
            </a:r>
            <a:endParaRPr lang="ru-RU" alt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66502"/>
              </p:ext>
            </p:extLst>
          </p:nvPr>
        </p:nvGraphicFramePr>
        <p:xfrm>
          <a:off x="3762904" y="2085089"/>
          <a:ext cx="188921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36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36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74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27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99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158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513"/>
              </p:ext>
            </p:extLst>
          </p:nvPr>
        </p:nvGraphicFramePr>
        <p:xfrm>
          <a:off x="899593" y="2103750"/>
          <a:ext cx="130993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27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36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36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58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ru-RU" sz="2400" dirty="0" smtClean="0"/>
                        <a:t>74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83314"/>
              </p:ext>
            </p:extLst>
          </p:nvPr>
        </p:nvGraphicFramePr>
        <p:xfrm>
          <a:off x="7173514" y="2060848"/>
          <a:ext cx="114290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99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1880" y="145342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Таблица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4001" y="1124744"/>
            <a:ext cx="2254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cs typeface="Times New Roman" panose="02020603050405020304" pitchFamily="18" charset="0"/>
              </a:rPr>
              <a:t>(колоночный индекс для </a:t>
            </a:r>
            <a:r>
              <a:rPr lang="ru-RU" sz="1600" i="1" dirty="0" smtClean="0"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cs typeface="Times New Roman" panose="02020603050405020304" pitchFamily="18" charset="0"/>
              </a:rPr>
              <a:t>)</a:t>
            </a:r>
            <a:endParaRPr lang="ru-RU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rot="10800000" flipV="1">
            <a:off x="2195736" y="2741450"/>
            <a:ext cx="1549084" cy="1435723"/>
          </a:xfrm>
          <a:prstGeom prst="curvedConnector3">
            <a:avLst>
              <a:gd name="adj1" fmla="val 41567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rot="10800000">
            <a:off x="2195738" y="3241070"/>
            <a:ext cx="1549083" cy="12700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 flipV="1">
            <a:off x="2195734" y="3691779"/>
            <a:ext cx="1549084" cy="985014"/>
          </a:xfrm>
          <a:prstGeom prst="curvedConnector3">
            <a:avLst>
              <a:gd name="adj1" fmla="val 36749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10800000">
            <a:off x="2195731" y="2803063"/>
            <a:ext cx="1549084" cy="1374111"/>
          </a:xfrm>
          <a:prstGeom prst="curvedConnector3">
            <a:avLst>
              <a:gd name="adj1" fmla="val 54819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10800000" flipV="1">
            <a:off x="2195731" y="4613659"/>
            <a:ext cx="1549085" cy="951850"/>
          </a:xfrm>
          <a:prstGeom prst="curvedConnector3">
            <a:avLst>
              <a:gd name="adj1" fmla="val 40363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10800000">
            <a:off x="2195729" y="3753391"/>
            <a:ext cx="1549087" cy="1312498"/>
          </a:xfrm>
          <a:prstGeom prst="curvedConnector3">
            <a:avLst>
              <a:gd name="adj1" fmla="val 56023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10800000">
            <a:off x="2195729" y="5041252"/>
            <a:ext cx="1549087" cy="90802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5648780" y="2741452"/>
            <a:ext cx="1512168" cy="49961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flipV="1">
            <a:off x="5648780" y="3209502"/>
            <a:ext cx="1512168" cy="967671"/>
          </a:xfrm>
          <a:prstGeom prst="curvedConnector3">
            <a:avLst>
              <a:gd name="adj1" fmla="val 56977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flipV="1">
            <a:off x="5648774" y="3677555"/>
            <a:ext cx="1522082" cy="936104"/>
          </a:xfrm>
          <a:prstGeom prst="curvedConnector3">
            <a:avLst>
              <a:gd name="adj1" fmla="val 56932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>
            <a:off x="5638872" y="2803063"/>
            <a:ext cx="1517725" cy="134254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>
            <a:off x="5638872" y="3677555"/>
            <a:ext cx="1517725" cy="90453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>
            <a:off x="5616950" y="5522548"/>
            <a:ext cx="1553906" cy="442106"/>
          </a:xfrm>
          <a:prstGeom prst="curvedConnector3">
            <a:avLst>
              <a:gd name="adj1" fmla="val 34157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>
            <a:off x="5638872" y="5065889"/>
            <a:ext cx="1531984" cy="1333984"/>
          </a:xfrm>
          <a:prstGeom prst="curvedConnector3">
            <a:avLst>
              <a:gd name="adj1" fmla="val 43113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0800000" flipV="1">
            <a:off x="2195729" y="5522548"/>
            <a:ext cx="1549086" cy="44210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rot="10800000">
            <a:off x="2195728" y="6417311"/>
            <a:ext cx="1549083" cy="12700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flipV="1">
            <a:off x="5648771" y="4988533"/>
            <a:ext cx="1489954" cy="1441478"/>
          </a:xfrm>
          <a:prstGeom prst="curvedConnector3">
            <a:avLst>
              <a:gd name="adj1" fmla="val 55901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flipV="1">
            <a:off x="5648771" y="5518194"/>
            <a:ext cx="1468748" cy="440839"/>
          </a:xfrm>
          <a:prstGeom prst="curvedConnector3">
            <a:avLst>
              <a:gd name="adj1" fmla="val 63170"/>
            </a:avLst>
          </a:prstGeom>
          <a:ln w="12700">
            <a:solidFill>
              <a:schemeClr val="tx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7556" y="1157799"/>
            <a:ext cx="2254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cs typeface="Times New Roman" panose="02020603050405020304" pitchFamily="18" charset="0"/>
              </a:rPr>
              <a:t>(колоночный индекс для </a:t>
            </a:r>
            <a:r>
              <a:rPr lang="en-US" sz="1600" i="1" dirty="0" smtClean="0">
                <a:cs typeface="Times New Roman" panose="02020603050405020304" pitchFamily="18" charset="0"/>
              </a:rPr>
              <a:t>B</a:t>
            </a:r>
            <a:r>
              <a:rPr lang="ru-RU" sz="1600" dirty="0" smtClean="0">
                <a:cs typeface="Times New Roman" panose="02020603050405020304" pitchFamily="18" charset="0"/>
              </a:rPr>
              <a:t>)</a:t>
            </a:r>
            <a:endParaRPr lang="ru-RU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7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994"/>
            <a:ext cx="8280920" cy="975742"/>
          </a:xfrm>
        </p:spPr>
        <p:txBody>
          <a:bodyPr/>
          <a:lstStyle/>
          <a:p>
            <a:r>
              <a:rPr lang="ru-RU" sz="3600" dirty="0"/>
              <a:t>Формальное определение колоночного индекса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80920" cy="3361556"/>
              </a:xfrm>
            </p:spPr>
            <p:txBody>
              <a:bodyPr>
                <a:noAutofit/>
              </a:bodyPr>
              <a:lstStyle/>
              <a:p>
                <a:pPr marL="0" indent="0">
                  <a:buFont typeface="Arial" pitchFamily="34" charset="0"/>
                  <a:buNone/>
                </a:pPr>
                <a:r>
                  <a:rPr lang="ru-RU" sz="2200" dirty="0"/>
                  <a:t>Пусть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𝑅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latin typeface="Cambria Math"/>
                      </a:rPr>
                      <m:t>, </m:t>
                    </m:r>
                    <m:r>
                      <a:rPr lang="en-US" sz="2200" i="1">
                        <a:latin typeface="Cambria Math"/>
                      </a:rPr>
                      <m:t>𝐵</m:t>
                    </m:r>
                    <m:r>
                      <a:rPr lang="en-US" sz="2200" i="1">
                        <a:latin typeface="Cambria Math"/>
                      </a:rPr>
                      <m:t>,…)</m:t>
                    </m:r>
                  </m:oMath>
                </a14:m>
                <a:r>
                  <a:rPr lang="en-US" sz="2200" i="1" dirty="0">
                    <a:latin typeface="Cambria" pitchFamily="18" charset="0"/>
                  </a:rPr>
                  <a:t>– </a:t>
                </a:r>
                <a:r>
                  <a:rPr lang="ru-RU" sz="2200" dirty="0"/>
                  <a:t>отношение </a:t>
                </a:r>
                <a:r>
                  <a:rPr lang="en-US" sz="2200" i="1" dirty="0">
                    <a:latin typeface="Cambria" pitchFamily="18" charset="0"/>
                  </a:rPr>
                  <a:t>R</a:t>
                </a:r>
                <a:r>
                  <a:rPr lang="ru-RU" sz="2200" dirty="0"/>
                  <a:t> с суррогатным ключом </a:t>
                </a:r>
                <a:r>
                  <a:rPr lang="en-US" sz="2200" i="1" dirty="0">
                    <a:latin typeface="Cambria" pitchFamily="18" charset="0"/>
                  </a:rPr>
                  <a:t>A</a:t>
                </a:r>
                <a:r>
                  <a:rPr lang="ru-RU" sz="2200" dirty="0"/>
                  <a:t> и атрибутом </a:t>
                </a:r>
                <a:r>
                  <a:rPr lang="en-US" sz="2200" i="1" dirty="0">
                    <a:latin typeface="Cambria" pitchFamily="18" charset="0"/>
                  </a:rPr>
                  <a:t>B</a:t>
                </a:r>
                <a:r>
                  <a:rPr lang="ru-RU" sz="2200" dirty="0">
                    <a:latin typeface="Cambria" pitchFamily="18" charset="0"/>
                  </a:rPr>
                  <a:t>. </a:t>
                </a:r>
                <a:r>
                  <a:rPr lang="en-US" sz="2200" dirty="0">
                    <a:latin typeface="Cambria" pitchFamily="18" charset="0"/>
                  </a:rPr>
                  <a:t> </a:t>
                </a:r>
                <a:r>
                  <a:rPr lang="ru-RU" sz="2200" i="1" dirty="0">
                    <a:latin typeface="Cambria" pitchFamily="18" charset="0"/>
                  </a:rPr>
                  <a:t>А</a:t>
                </a:r>
                <a:r>
                  <a:rPr lang="ru-RU" sz="2200" i="1" dirty="0"/>
                  <a:t> </a:t>
                </a:r>
                <a:r>
                  <a:rPr lang="ru-RU" sz="2200" dirty="0"/>
                  <a:t>состоит из целочисленных неотрицательных элементов.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/>
                          </a:rPr>
                          <m:t>𝔇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– </a:t>
                </a:r>
                <a:r>
                  <a:rPr lang="ru-RU" sz="2200" i="1" dirty="0"/>
                  <a:t>домен атрибута </a:t>
                </a:r>
                <a:r>
                  <a:rPr lang="en-US" sz="2200" i="1" dirty="0">
                    <a:latin typeface="Cambria" pitchFamily="18" charset="0"/>
                  </a:rPr>
                  <a:t>B</a:t>
                </a:r>
                <a:r>
                  <a:rPr lang="ru-RU" sz="2200" dirty="0"/>
                  <a:t>. На множестве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</m:t>
                        </m:r>
                        <m:r>
                          <a:rPr lang="ru-RU" sz="2200" i="1">
                            <a:latin typeface="Cambria Math"/>
                          </a:rPr>
                          <m:t>𝔇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2200" dirty="0"/>
                  <a:t>задано отношение линейного порядка.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ru-RU" sz="2200" i="1" dirty="0">
                    <a:latin typeface="Cambria" pitchFamily="18" charset="0"/>
                  </a:rPr>
                  <a:t> – </a:t>
                </a:r>
                <a:r>
                  <a:rPr lang="ru-RU" sz="2200" dirty="0"/>
                  <a:t>количество элементов в </a:t>
                </a:r>
                <a:r>
                  <a:rPr lang="en-US" sz="2200" i="1" dirty="0">
                    <a:latin typeface="Cambria" pitchFamily="18" charset="0"/>
                  </a:rPr>
                  <a:t>R</a:t>
                </a:r>
                <a:r>
                  <a:rPr lang="ru-RU" sz="2200" dirty="0"/>
                  <a:t>.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2200" b="1" i="1" dirty="0"/>
                  <a:t>Колоночным индексом  </a:t>
                </a:r>
                <a:r>
                  <a:rPr lang="en-US" sz="2200" i="1" dirty="0">
                    <a:latin typeface="Cambria" pitchFamily="18" charset="0"/>
                  </a:rPr>
                  <a:t>I</a:t>
                </a:r>
                <a:r>
                  <a:rPr lang="en-US" sz="2200" i="1" baseline="-25000" dirty="0">
                    <a:latin typeface="Cambria" pitchFamily="18" charset="0"/>
                  </a:rPr>
                  <a:t>R.B</a:t>
                </a:r>
                <a:r>
                  <a:rPr lang="ru-RU" sz="2200" dirty="0"/>
                  <a:t>  атрибута </a:t>
                </a:r>
                <a:r>
                  <a:rPr lang="en-US" sz="2200" i="1" dirty="0">
                    <a:latin typeface="Cambria" pitchFamily="18" charset="0"/>
                  </a:rPr>
                  <a:t>B</a:t>
                </a:r>
                <a:r>
                  <a:rPr lang="ru-RU" sz="2200" dirty="0"/>
                  <a:t>  отношения </a:t>
                </a:r>
                <a:r>
                  <a:rPr lang="en-US" sz="2200" i="1" dirty="0">
                    <a:latin typeface="Cambria" pitchFamily="18" charset="0"/>
                  </a:rPr>
                  <a:t>R</a:t>
                </a:r>
                <a:r>
                  <a:rPr lang="ru-RU" sz="2200" dirty="0"/>
                  <a:t> называется упорядоченное отношение, удовлетворяющее следующим требованиям:</a:t>
                </a:r>
                <a:endParaRPr lang="en-US" sz="2200" dirty="0"/>
              </a:p>
              <a:p>
                <a:endParaRPr lang="ru-RU" sz="2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80920" cy="3361556"/>
              </a:xfrm>
              <a:blipFill rotWithShape="0">
                <a:blip r:embed="rId4"/>
                <a:stretch>
                  <a:fillRect l="-957" t="-1087" r="-1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5E8A-0136-4D42-B19A-AFDB01A8B848}" type="slidenum">
              <a:rPr lang="ru-RU" altLang="ru-RU" smtClean="0"/>
              <a:pPr/>
              <a:t>9</a:t>
            </a:fld>
            <a:r>
              <a:rPr lang="ru-RU" altLang="ru-RU" smtClean="0"/>
              <a:t>/30</a:t>
            </a:r>
            <a:endParaRPr lang="ru-RU" alt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131873"/>
              </p:ext>
            </p:extLst>
          </p:nvPr>
        </p:nvGraphicFramePr>
        <p:xfrm>
          <a:off x="1833636" y="4762486"/>
          <a:ext cx="1170711" cy="34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4" name="Equation" r:id="rId5" imgW="799753" imgH="241195" progId="Equation.DSMT4">
                  <p:embed/>
                </p:oleObj>
              </mc:Choice>
              <mc:Fallback>
                <p:oleObj name="Equation" r:id="rId5" imgW="799753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636" y="4762486"/>
                        <a:ext cx="1170711" cy="348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112125"/>
              </p:ext>
            </p:extLst>
          </p:nvPr>
        </p:nvGraphicFramePr>
        <p:xfrm>
          <a:off x="3345805" y="4725144"/>
          <a:ext cx="1867563" cy="40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5" name="Equation" r:id="rId7" imgW="1282700" imgH="266700" progId="Equation.DSMT4">
                  <p:embed/>
                </p:oleObj>
              </mc:Choice>
              <mc:Fallback>
                <p:oleObj name="Equation" r:id="rId7" imgW="1282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805" y="4725144"/>
                        <a:ext cx="1867563" cy="404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00945"/>
              </p:ext>
            </p:extLst>
          </p:nvPr>
        </p:nvGraphicFramePr>
        <p:xfrm>
          <a:off x="1833637" y="5301208"/>
          <a:ext cx="3776936" cy="40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6" name="Equation" r:id="rId9" imgW="2565400" imgH="266700" progId="Equation.DSMT4">
                  <p:embed/>
                </p:oleObj>
              </mc:Choice>
              <mc:Fallback>
                <p:oleObj name="Equation" r:id="rId9" imgW="2565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637" y="5301208"/>
                        <a:ext cx="3776936" cy="404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37915"/>
              </p:ext>
            </p:extLst>
          </p:nvPr>
        </p:nvGraphicFramePr>
        <p:xfrm>
          <a:off x="1833637" y="5877272"/>
          <a:ext cx="437622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7" name="Equation" r:id="rId11" imgW="2997200" imgH="292100" progId="Equation.DSMT4">
                  <p:embed/>
                </p:oleObj>
              </mc:Choice>
              <mc:Fallback>
                <p:oleObj name="Equation" r:id="rId11" imgW="299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637" y="5877272"/>
                        <a:ext cx="4376228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57773" y="47251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46005" y="47251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8905" y="541311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4969" y="588870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06966" y="4725144"/>
            <a:ext cx="62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(1)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06966" y="5301208"/>
            <a:ext cx="62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(2)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06966" y="5872726"/>
            <a:ext cx="62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04707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3330</Words>
  <Application>Microsoft Office PowerPoint</Application>
  <PresentationFormat>Экран (4:3)</PresentationFormat>
  <Paragraphs>756</Paragraphs>
  <Slides>30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Cambria Math</vt:lpstr>
      <vt:lpstr>Cambria</vt:lpstr>
      <vt:lpstr>Calibri</vt:lpstr>
      <vt:lpstr>Symbol</vt:lpstr>
      <vt:lpstr>Arial</vt:lpstr>
      <vt:lpstr>Times New Roman</vt:lpstr>
      <vt:lpstr>Оформление по умолчанию</vt:lpstr>
      <vt:lpstr>Equation</vt:lpstr>
      <vt:lpstr>Презентация PowerPoint</vt:lpstr>
      <vt:lpstr>Проблема больших данных</vt:lpstr>
      <vt:lpstr>Тенденции в развитии технологий обработки больших данных</vt:lpstr>
      <vt:lpstr>Цель диссертационной работы</vt:lpstr>
      <vt:lpstr>Основные задачи</vt:lpstr>
      <vt:lpstr>Работы по теме диссертации</vt:lpstr>
      <vt:lpstr>Предлагаемое решение</vt:lpstr>
      <vt:lpstr>Колоночный индекс</vt:lpstr>
      <vt:lpstr>Формальное определение колоночного индекса</vt:lpstr>
      <vt:lpstr>Распределение данных</vt:lpstr>
      <vt:lpstr>Формальное определение доменно-интервальной фрагментации</vt:lpstr>
      <vt:lpstr>Пример двухуровневого разбиения колоночного индекса на фрагменты и сегменты</vt:lpstr>
      <vt:lpstr>Балансировка загрузки ядер</vt:lpstr>
      <vt:lpstr>Балансировка загрузки ядер</vt:lpstr>
      <vt:lpstr>Балансировка загрузки ядер</vt:lpstr>
      <vt:lpstr>Балансировка загрузки ядер</vt:lpstr>
      <vt:lpstr>Балансировка загрузки ядер</vt:lpstr>
      <vt:lpstr>Параллельные алгоритмы выполнения реляционных операций</vt:lpstr>
      <vt:lpstr>Взаимодействие SQL-сервера с колоночным сопроцессором КСОП</vt:lpstr>
      <vt:lpstr>Реконструкция результата на SQL-сервере</vt:lpstr>
      <vt:lpstr>Формальное определение декомпозиции  естественного соединения</vt:lpstr>
      <vt:lpstr>Реализация КСОП</vt:lpstr>
      <vt:lpstr>Характеристики вычислительных систем</vt:lpstr>
      <vt:lpstr>Тестовая база данных</vt:lpstr>
      <vt:lpstr>Тестовый запрос</vt:lpstr>
      <vt:lpstr>Балансировка загрузки  процессорных ядер Xeon Phi</vt:lpstr>
      <vt:lpstr>Масштабируемость КСОП</vt:lpstr>
      <vt:lpstr>Масштабируемость КСОП</vt:lpstr>
      <vt:lpstr>Использование КСОП при выполнении SQL‑запросов</vt:lpstr>
      <vt:lpstr>Основные результаты,  выносимые на защиту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2015-12-25T17:02:25Z</dcterms:created>
  <dcterms:modified xsi:type="dcterms:W3CDTF">2015-12-25T17:02:53Z</dcterms:modified>
</cp:coreProperties>
</file>